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272" r:id="rId3"/>
    <p:sldId id="257" r:id="rId4"/>
    <p:sldId id="258" r:id="rId5"/>
    <p:sldId id="267" r:id="rId6"/>
    <p:sldId id="268" r:id="rId7"/>
    <p:sldId id="269" r:id="rId8"/>
    <p:sldId id="270" r:id="rId9"/>
    <p:sldId id="271" r:id="rId10"/>
    <p:sldId id="275" r:id="rId11"/>
    <p:sldId id="278" r:id="rId12"/>
    <p:sldId id="279" r:id="rId13"/>
    <p:sldId id="284" r:id="rId14"/>
    <p:sldId id="280" r:id="rId15"/>
    <p:sldId id="261" r:id="rId16"/>
    <p:sldId id="276" r:id="rId17"/>
    <p:sldId id="282" r:id="rId18"/>
    <p:sldId id="265" r:id="rId19"/>
    <p:sldId id="266" r:id="rId20"/>
    <p:sldId id="274" r:id="rId21"/>
    <p:sldId id="285" r:id="rId22"/>
    <p:sldId id="287" r:id="rId23"/>
    <p:sldId id="286" r:id="rId24"/>
    <p:sldId id="288" r:id="rId25"/>
    <p:sldId id="291" r:id="rId26"/>
    <p:sldId id="292" r:id="rId2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6" autoAdjust="0"/>
    <p:restoredTop sz="94660"/>
  </p:normalViewPr>
  <p:slideViewPr>
    <p:cSldViewPr snapToGrid="0">
      <p:cViewPr>
        <p:scale>
          <a:sx n="75" d="100"/>
          <a:sy n="75" d="100"/>
        </p:scale>
        <p:origin x="-946" y="-37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fr-FR" smtClean="0"/>
              <a:t>LIC33</a:t>
            </a:r>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4191BFF-DC26-486A-A74C-63AB6280A99F}" type="datetimeFigureOut">
              <a:rPr lang="fr-FR" smtClean="0"/>
              <a:pPr/>
              <a:t>03/01/2016</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3F69AA0-BBB8-41D3-9AAC-E4A39B02EC74}" type="slidenum">
              <a:rPr lang="fr-FR" smtClean="0"/>
              <a:pPr/>
              <a:t>‹#›</a:t>
            </a:fld>
            <a:endParaRPr lang="fr-FR"/>
          </a:p>
        </p:txBody>
      </p:sp>
    </p:spTree>
    <p:extLst>
      <p:ext uri="{BB962C8B-B14F-4D97-AF65-F5344CB8AC3E}">
        <p14:creationId xmlns:p14="http://schemas.microsoft.com/office/powerpoint/2010/main" xmlns="" val="275337188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fr-FR" smtClean="0"/>
              <a:t>LIC33</a:t>
            </a:r>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A80062-CDF4-4366-9BFF-1397910EFCE3}" type="datetimeFigureOut">
              <a:rPr lang="fr-FR" smtClean="0"/>
              <a:pPr/>
              <a:t>03/01/2016</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2D2CC0-331F-40B9-849C-E163FCE55798}" type="slidenum">
              <a:rPr lang="fr-FR" smtClean="0"/>
              <a:pPr/>
              <a:t>‹#›</a:t>
            </a:fld>
            <a:endParaRPr lang="fr-FR"/>
          </a:p>
        </p:txBody>
      </p:sp>
    </p:spTree>
    <p:extLst>
      <p:ext uri="{BB962C8B-B14F-4D97-AF65-F5344CB8AC3E}">
        <p14:creationId xmlns:p14="http://schemas.microsoft.com/office/powerpoint/2010/main" xmlns="" val="3295711223"/>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312D2CC0-331F-40B9-849C-E163FCE55798}" type="slidenum">
              <a:rPr lang="fr-FR" smtClean="0"/>
              <a:pPr/>
              <a:t>1</a:t>
            </a:fld>
            <a:endParaRPr lang="fr-FR"/>
          </a:p>
        </p:txBody>
      </p:sp>
      <p:sp>
        <p:nvSpPr>
          <p:cNvPr id="5" name="Espace réservé de l'en-tête 4"/>
          <p:cNvSpPr>
            <a:spLocks noGrp="1"/>
          </p:cNvSpPr>
          <p:nvPr>
            <p:ph type="hdr" sz="quarter" idx="11"/>
          </p:nvPr>
        </p:nvSpPr>
        <p:spPr/>
        <p:txBody>
          <a:bodyPr/>
          <a:lstStyle/>
          <a:p>
            <a:r>
              <a:rPr lang="fr-FR" smtClean="0"/>
              <a:t>LIC33</a:t>
            </a:r>
            <a:endParaRPr lang="fr-FR"/>
          </a:p>
        </p:txBody>
      </p:sp>
      <p:sp>
        <p:nvSpPr>
          <p:cNvPr id="6" name="Espace réservé du pied de page 5"/>
          <p:cNvSpPr>
            <a:spLocks noGrp="1"/>
          </p:cNvSpPr>
          <p:nvPr>
            <p:ph type="ftr" sz="quarter" idx="12"/>
          </p:nvPr>
        </p:nvSpPr>
        <p:spPr/>
        <p:txBody>
          <a:bodyPr/>
          <a:lstStyle/>
          <a:p>
            <a:endParaRPr lang="fr-FR"/>
          </a:p>
        </p:txBody>
      </p:sp>
    </p:spTree>
    <p:extLst>
      <p:ext uri="{BB962C8B-B14F-4D97-AF65-F5344CB8AC3E}">
        <p14:creationId xmlns:p14="http://schemas.microsoft.com/office/powerpoint/2010/main" xmlns="" val="1074771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e l'en-tête 3"/>
          <p:cNvSpPr>
            <a:spLocks noGrp="1"/>
          </p:cNvSpPr>
          <p:nvPr>
            <p:ph type="hdr" sz="quarter" idx="10"/>
          </p:nvPr>
        </p:nvSpPr>
        <p:spPr/>
        <p:txBody>
          <a:bodyPr/>
          <a:lstStyle/>
          <a:p>
            <a:r>
              <a:rPr lang="fr-FR" smtClean="0"/>
              <a:t>LIC33</a:t>
            </a:r>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2D2CC0-331F-40B9-849C-E163FCE55798}" type="slidenum">
              <a:rPr lang="fr-FR" smtClean="0"/>
              <a:pPr/>
              <a:t>6</a:t>
            </a:fld>
            <a:endParaRPr lang="fr-FR"/>
          </a:p>
        </p:txBody>
      </p:sp>
    </p:spTree>
    <p:extLst>
      <p:ext uri="{BB962C8B-B14F-4D97-AF65-F5344CB8AC3E}">
        <p14:creationId xmlns:p14="http://schemas.microsoft.com/office/powerpoint/2010/main" xmlns="" val="3884420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A86DA7D6-337B-4B2E-925A-280ADD3B2EF3}" type="datetime1">
              <a:rPr lang="fr-FR" smtClean="0"/>
              <a:pPr/>
              <a:t>03/01/2016</a:t>
            </a:fld>
            <a:endParaRPr lang="fr-FR"/>
          </a:p>
        </p:txBody>
      </p:sp>
      <p:sp>
        <p:nvSpPr>
          <p:cNvPr id="5" name="Espace réservé du pied de page 4"/>
          <p:cNvSpPr>
            <a:spLocks noGrp="1"/>
          </p:cNvSpPr>
          <p:nvPr>
            <p:ph type="ftr" sz="quarter" idx="11"/>
          </p:nvPr>
        </p:nvSpPr>
        <p:spPr/>
        <p:txBody>
          <a:bodyPr/>
          <a:lstStyle/>
          <a:p>
            <a:r>
              <a:rPr lang="fr-FR" smtClean="0"/>
              <a:t>      Press contact: M. Pascal Irastorza  Tel: +359 8 76 17 74 44  E-mail: press.contact@lic33.com </a:t>
            </a:r>
            <a:endParaRPr lang="fr-FR"/>
          </a:p>
        </p:txBody>
      </p:sp>
      <p:sp>
        <p:nvSpPr>
          <p:cNvPr id="6" name="Espace réservé du numéro de diapositive 5"/>
          <p:cNvSpPr>
            <a:spLocks noGrp="1"/>
          </p:cNvSpPr>
          <p:nvPr>
            <p:ph type="sldNum" sz="quarter" idx="12"/>
          </p:nvPr>
        </p:nvSpPr>
        <p:spPr/>
        <p:txBody>
          <a:bodyPr/>
          <a:lstStyle/>
          <a:p>
            <a:fld id="{937B080C-FE5C-41A2-A9A6-80DA7D169A72}" type="slidenum">
              <a:rPr lang="fr-FR" smtClean="0"/>
              <a:pPr/>
              <a:t>‹#›</a:t>
            </a:fld>
            <a:endParaRPr lang="fr-FR"/>
          </a:p>
        </p:txBody>
      </p:sp>
    </p:spTree>
    <p:extLst>
      <p:ext uri="{BB962C8B-B14F-4D97-AF65-F5344CB8AC3E}">
        <p14:creationId xmlns:p14="http://schemas.microsoft.com/office/powerpoint/2010/main" xmlns="" val="1069044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DA25C3C-9C33-4FB8-87AA-2410E8B8B5A8}" type="datetime1">
              <a:rPr lang="fr-FR" smtClean="0"/>
              <a:pPr/>
              <a:t>03/01/2016</a:t>
            </a:fld>
            <a:endParaRPr lang="fr-FR"/>
          </a:p>
        </p:txBody>
      </p:sp>
      <p:sp>
        <p:nvSpPr>
          <p:cNvPr id="5" name="Espace réservé du pied de page 4"/>
          <p:cNvSpPr>
            <a:spLocks noGrp="1"/>
          </p:cNvSpPr>
          <p:nvPr>
            <p:ph type="ftr" sz="quarter" idx="11"/>
          </p:nvPr>
        </p:nvSpPr>
        <p:spPr/>
        <p:txBody>
          <a:bodyPr/>
          <a:lstStyle/>
          <a:p>
            <a:r>
              <a:rPr lang="fr-FR" smtClean="0"/>
              <a:t>      Press contact: M. Pascal Irastorza  Tel: +359 8 76 17 74 44  E-mail: press.contact@lic33.com </a:t>
            </a:r>
            <a:endParaRPr lang="fr-FR"/>
          </a:p>
        </p:txBody>
      </p:sp>
      <p:sp>
        <p:nvSpPr>
          <p:cNvPr id="6" name="Espace réservé du numéro de diapositive 5"/>
          <p:cNvSpPr>
            <a:spLocks noGrp="1"/>
          </p:cNvSpPr>
          <p:nvPr>
            <p:ph type="sldNum" sz="quarter" idx="12"/>
          </p:nvPr>
        </p:nvSpPr>
        <p:spPr/>
        <p:txBody>
          <a:bodyPr/>
          <a:lstStyle/>
          <a:p>
            <a:fld id="{937B080C-FE5C-41A2-A9A6-80DA7D169A72}" type="slidenum">
              <a:rPr lang="fr-FR" smtClean="0"/>
              <a:pPr/>
              <a:t>‹#›</a:t>
            </a:fld>
            <a:endParaRPr lang="fr-FR"/>
          </a:p>
        </p:txBody>
      </p:sp>
    </p:spTree>
    <p:extLst>
      <p:ext uri="{BB962C8B-B14F-4D97-AF65-F5344CB8AC3E}">
        <p14:creationId xmlns:p14="http://schemas.microsoft.com/office/powerpoint/2010/main" xmlns="" val="2958631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288989A-2BCF-4B56-9B8F-343D65F4E6B9}" type="datetime1">
              <a:rPr lang="fr-FR" smtClean="0"/>
              <a:pPr/>
              <a:t>03/01/2016</a:t>
            </a:fld>
            <a:endParaRPr lang="fr-FR"/>
          </a:p>
        </p:txBody>
      </p:sp>
      <p:sp>
        <p:nvSpPr>
          <p:cNvPr id="5" name="Espace réservé du pied de page 4"/>
          <p:cNvSpPr>
            <a:spLocks noGrp="1"/>
          </p:cNvSpPr>
          <p:nvPr>
            <p:ph type="ftr" sz="quarter" idx="11"/>
          </p:nvPr>
        </p:nvSpPr>
        <p:spPr/>
        <p:txBody>
          <a:bodyPr/>
          <a:lstStyle/>
          <a:p>
            <a:r>
              <a:rPr lang="fr-FR" smtClean="0"/>
              <a:t>      Press contact: M. Pascal Irastorza  Tel: +359 8 76 17 74 44  E-mail: press.contact@lic33.com </a:t>
            </a:r>
            <a:endParaRPr lang="fr-FR"/>
          </a:p>
        </p:txBody>
      </p:sp>
      <p:sp>
        <p:nvSpPr>
          <p:cNvPr id="6" name="Espace réservé du numéro de diapositive 5"/>
          <p:cNvSpPr>
            <a:spLocks noGrp="1"/>
          </p:cNvSpPr>
          <p:nvPr>
            <p:ph type="sldNum" sz="quarter" idx="12"/>
          </p:nvPr>
        </p:nvSpPr>
        <p:spPr/>
        <p:txBody>
          <a:bodyPr/>
          <a:lstStyle/>
          <a:p>
            <a:fld id="{937B080C-FE5C-41A2-A9A6-80DA7D169A72}" type="slidenum">
              <a:rPr lang="fr-FR" smtClean="0"/>
              <a:pPr/>
              <a:t>‹#›</a:t>
            </a:fld>
            <a:endParaRPr lang="fr-FR"/>
          </a:p>
        </p:txBody>
      </p:sp>
    </p:spTree>
    <p:extLst>
      <p:ext uri="{BB962C8B-B14F-4D97-AF65-F5344CB8AC3E}">
        <p14:creationId xmlns:p14="http://schemas.microsoft.com/office/powerpoint/2010/main" xmlns="" val="3837457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037D947-7D96-4755-A8D7-77E20828B0BE}" type="datetime1">
              <a:rPr lang="fr-FR" smtClean="0"/>
              <a:pPr/>
              <a:t>03/01/2016</a:t>
            </a:fld>
            <a:endParaRPr lang="fr-FR"/>
          </a:p>
        </p:txBody>
      </p:sp>
      <p:sp>
        <p:nvSpPr>
          <p:cNvPr id="5" name="Espace réservé du pied de page 4"/>
          <p:cNvSpPr>
            <a:spLocks noGrp="1"/>
          </p:cNvSpPr>
          <p:nvPr>
            <p:ph type="ftr" sz="quarter" idx="11"/>
          </p:nvPr>
        </p:nvSpPr>
        <p:spPr/>
        <p:txBody>
          <a:bodyPr/>
          <a:lstStyle/>
          <a:p>
            <a:r>
              <a:rPr lang="fr-FR" smtClean="0"/>
              <a:t>      Press contact: M. Pascal Irastorza  Tel: +359 8 76 17 74 44  E-mail: press.contact@lic33.com </a:t>
            </a:r>
            <a:endParaRPr lang="fr-FR"/>
          </a:p>
        </p:txBody>
      </p:sp>
      <p:sp>
        <p:nvSpPr>
          <p:cNvPr id="6" name="Espace réservé du numéro de diapositive 5"/>
          <p:cNvSpPr>
            <a:spLocks noGrp="1"/>
          </p:cNvSpPr>
          <p:nvPr>
            <p:ph type="sldNum" sz="quarter" idx="12"/>
          </p:nvPr>
        </p:nvSpPr>
        <p:spPr/>
        <p:txBody>
          <a:bodyPr/>
          <a:lstStyle/>
          <a:p>
            <a:fld id="{937B080C-FE5C-41A2-A9A6-80DA7D169A72}" type="slidenum">
              <a:rPr lang="fr-FR" smtClean="0"/>
              <a:pPr/>
              <a:t>‹#›</a:t>
            </a:fld>
            <a:endParaRPr lang="fr-FR"/>
          </a:p>
        </p:txBody>
      </p:sp>
    </p:spTree>
    <p:extLst>
      <p:ext uri="{BB962C8B-B14F-4D97-AF65-F5344CB8AC3E}">
        <p14:creationId xmlns:p14="http://schemas.microsoft.com/office/powerpoint/2010/main" xmlns="" val="1551993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2A49B9A2-8FB6-4223-B005-A2F4DFDE2147}" type="datetime1">
              <a:rPr lang="fr-FR" smtClean="0"/>
              <a:pPr/>
              <a:t>03/01/2016</a:t>
            </a:fld>
            <a:endParaRPr lang="fr-FR"/>
          </a:p>
        </p:txBody>
      </p:sp>
      <p:sp>
        <p:nvSpPr>
          <p:cNvPr id="5" name="Espace réservé du pied de page 4"/>
          <p:cNvSpPr>
            <a:spLocks noGrp="1"/>
          </p:cNvSpPr>
          <p:nvPr>
            <p:ph type="ftr" sz="quarter" idx="11"/>
          </p:nvPr>
        </p:nvSpPr>
        <p:spPr/>
        <p:txBody>
          <a:bodyPr/>
          <a:lstStyle/>
          <a:p>
            <a:r>
              <a:rPr lang="fr-FR" smtClean="0"/>
              <a:t>      Press contact: M. Pascal Irastorza  Tel: +359 8 76 17 74 44  E-mail: press.contact@lic33.com </a:t>
            </a:r>
            <a:endParaRPr lang="fr-FR"/>
          </a:p>
        </p:txBody>
      </p:sp>
      <p:sp>
        <p:nvSpPr>
          <p:cNvPr id="6" name="Espace réservé du numéro de diapositive 5"/>
          <p:cNvSpPr>
            <a:spLocks noGrp="1"/>
          </p:cNvSpPr>
          <p:nvPr>
            <p:ph type="sldNum" sz="quarter" idx="12"/>
          </p:nvPr>
        </p:nvSpPr>
        <p:spPr/>
        <p:txBody>
          <a:bodyPr/>
          <a:lstStyle/>
          <a:p>
            <a:fld id="{937B080C-FE5C-41A2-A9A6-80DA7D169A72}" type="slidenum">
              <a:rPr lang="fr-FR" smtClean="0"/>
              <a:pPr/>
              <a:t>‹#›</a:t>
            </a:fld>
            <a:endParaRPr lang="fr-FR"/>
          </a:p>
        </p:txBody>
      </p:sp>
    </p:spTree>
    <p:extLst>
      <p:ext uri="{BB962C8B-B14F-4D97-AF65-F5344CB8AC3E}">
        <p14:creationId xmlns:p14="http://schemas.microsoft.com/office/powerpoint/2010/main" xmlns="" val="515342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27A577F-B95E-45CD-B8A5-D26BEB0A6EB8}" type="datetime1">
              <a:rPr lang="fr-FR" smtClean="0"/>
              <a:pPr/>
              <a:t>03/01/2016</a:t>
            </a:fld>
            <a:endParaRPr lang="fr-FR"/>
          </a:p>
        </p:txBody>
      </p:sp>
      <p:sp>
        <p:nvSpPr>
          <p:cNvPr id="6" name="Espace réservé du pied de page 5"/>
          <p:cNvSpPr>
            <a:spLocks noGrp="1"/>
          </p:cNvSpPr>
          <p:nvPr>
            <p:ph type="ftr" sz="quarter" idx="11"/>
          </p:nvPr>
        </p:nvSpPr>
        <p:spPr/>
        <p:txBody>
          <a:bodyPr/>
          <a:lstStyle/>
          <a:p>
            <a:r>
              <a:rPr lang="fr-FR" smtClean="0"/>
              <a:t>      Press contact: M. Pascal Irastorza  Tel: +359 8 76 17 74 44  E-mail: press.contact@lic33.com </a:t>
            </a:r>
            <a:endParaRPr lang="fr-FR"/>
          </a:p>
        </p:txBody>
      </p:sp>
      <p:sp>
        <p:nvSpPr>
          <p:cNvPr id="7" name="Espace réservé du numéro de diapositive 6"/>
          <p:cNvSpPr>
            <a:spLocks noGrp="1"/>
          </p:cNvSpPr>
          <p:nvPr>
            <p:ph type="sldNum" sz="quarter" idx="12"/>
          </p:nvPr>
        </p:nvSpPr>
        <p:spPr/>
        <p:txBody>
          <a:bodyPr/>
          <a:lstStyle/>
          <a:p>
            <a:fld id="{937B080C-FE5C-41A2-A9A6-80DA7D169A72}" type="slidenum">
              <a:rPr lang="fr-FR" smtClean="0"/>
              <a:pPr/>
              <a:t>‹#›</a:t>
            </a:fld>
            <a:endParaRPr lang="fr-FR"/>
          </a:p>
        </p:txBody>
      </p:sp>
    </p:spTree>
    <p:extLst>
      <p:ext uri="{BB962C8B-B14F-4D97-AF65-F5344CB8AC3E}">
        <p14:creationId xmlns:p14="http://schemas.microsoft.com/office/powerpoint/2010/main" xmlns="" val="2763719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42FFD10-70C5-40C7-89B2-C837D3DC348A}" type="datetime1">
              <a:rPr lang="fr-FR" smtClean="0"/>
              <a:pPr/>
              <a:t>03/01/2016</a:t>
            </a:fld>
            <a:endParaRPr lang="fr-FR"/>
          </a:p>
        </p:txBody>
      </p:sp>
      <p:sp>
        <p:nvSpPr>
          <p:cNvPr id="8" name="Espace réservé du pied de page 7"/>
          <p:cNvSpPr>
            <a:spLocks noGrp="1"/>
          </p:cNvSpPr>
          <p:nvPr>
            <p:ph type="ftr" sz="quarter" idx="11"/>
          </p:nvPr>
        </p:nvSpPr>
        <p:spPr/>
        <p:txBody>
          <a:bodyPr/>
          <a:lstStyle/>
          <a:p>
            <a:r>
              <a:rPr lang="fr-FR" smtClean="0"/>
              <a:t>      Press contact: M. Pascal Irastorza  Tel: +359 8 76 17 74 44  E-mail: press.contact@lic33.com </a:t>
            </a:r>
            <a:endParaRPr lang="fr-FR"/>
          </a:p>
        </p:txBody>
      </p:sp>
      <p:sp>
        <p:nvSpPr>
          <p:cNvPr id="9" name="Espace réservé du numéro de diapositive 8"/>
          <p:cNvSpPr>
            <a:spLocks noGrp="1"/>
          </p:cNvSpPr>
          <p:nvPr>
            <p:ph type="sldNum" sz="quarter" idx="12"/>
          </p:nvPr>
        </p:nvSpPr>
        <p:spPr/>
        <p:txBody>
          <a:bodyPr/>
          <a:lstStyle/>
          <a:p>
            <a:fld id="{937B080C-FE5C-41A2-A9A6-80DA7D169A72}" type="slidenum">
              <a:rPr lang="fr-FR" smtClean="0"/>
              <a:pPr/>
              <a:t>‹#›</a:t>
            </a:fld>
            <a:endParaRPr lang="fr-FR"/>
          </a:p>
        </p:txBody>
      </p:sp>
    </p:spTree>
    <p:extLst>
      <p:ext uri="{BB962C8B-B14F-4D97-AF65-F5344CB8AC3E}">
        <p14:creationId xmlns:p14="http://schemas.microsoft.com/office/powerpoint/2010/main" xmlns="" val="906454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28FBE86-753E-45F7-92C5-42758AEB10A2}" type="datetime1">
              <a:rPr lang="fr-FR" smtClean="0"/>
              <a:pPr/>
              <a:t>03/01/2016</a:t>
            </a:fld>
            <a:endParaRPr lang="fr-FR"/>
          </a:p>
        </p:txBody>
      </p:sp>
      <p:sp>
        <p:nvSpPr>
          <p:cNvPr id="4" name="Espace réservé du pied de page 3"/>
          <p:cNvSpPr>
            <a:spLocks noGrp="1"/>
          </p:cNvSpPr>
          <p:nvPr>
            <p:ph type="ftr" sz="quarter" idx="11"/>
          </p:nvPr>
        </p:nvSpPr>
        <p:spPr/>
        <p:txBody>
          <a:bodyPr/>
          <a:lstStyle/>
          <a:p>
            <a:r>
              <a:rPr lang="fr-FR" smtClean="0"/>
              <a:t>      Press contact: M. Pascal Irastorza  Tel: +359 8 76 17 74 44  E-mail: press.contact@lic33.com </a:t>
            </a:r>
            <a:endParaRPr lang="fr-FR"/>
          </a:p>
        </p:txBody>
      </p:sp>
      <p:sp>
        <p:nvSpPr>
          <p:cNvPr id="5" name="Espace réservé du numéro de diapositive 4"/>
          <p:cNvSpPr>
            <a:spLocks noGrp="1"/>
          </p:cNvSpPr>
          <p:nvPr>
            <p:ph type="sldNum" sz="quarter" idx="12"/>
          </p:nvPr>
        </p:nvSpPr>
        <p:spPr/>
        <p:txBody>
          <a:bodyPr/>
          <a:lstStyle/>
          <a:p>
            <a:fld id="{937B080C-FE5C-41A2-A9A6-80DA7D169A72}" type="slidenum">
              <a:rPr lang="fr-FR" smtClean="0"/>
              <a:pPr/>
              <a:t>‹#›</a:t>
            </a:fld>
            <a:endParaRPr lang="fr-FR"/>
          </a:p>
        </p:txBody>
      </p:sp>
    </p:spTree>
    <p:extLst>
      <p:ext uri="{BB962C8B-B14F-4D97-AF65-F5344CB8AC3E}">
        <p14:creationId xmlns:p14="http://schemas.microsoft.com/office/powerpoint/2010/main" xmlns="" val="52873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25C9A51-7E16-4BF6-A3D8-421BD9D90E19}" type="datetime1">
              <a:rPr lang="fr-FR" smtClean="0"/>
              <a:pPr/>
              <a:t>03/01/2016</a:t>
            </a:fld>
            <a:endParaRPr lang="fr-FR"/>
          </a:p>
        </p:txBody>
      </p:sp>
      <p:sp>
        <p:nvSpPr>
          <p:cNvPr id="3" name="Espace réservé du pied de page 2"/>
          <p:cNvSpPr>
            <a:spLocks noGrp="1"/>
          </p:cNvSpPr>
          <p:nvPr>
            <p:ph type="ftr" sz="quarter" idx="11"/>
          </p:nvPr>
        </p:nvSpPr>
        <p:spPr/>
        <p:txBody>
          <a:bodyPr/>
          <a:lstStyle/>
          <a:p>
            <a:r>
              <a:rPr lang="fr-FR" smtClean="0"/>
              <a:t>      Press contact: M. Pascal Irastorza  Tel: +359 8 76 17 74 44  E-mail: press.contact@lic33.com </a:t>
            </a:r>
            <a:endParaRPr lang="fr-FR"/>
          </a:p>
        </p:txBody>
      </p:sp>
      <p:sp>
        <p:nvSpPr>
          <p:cNvPr id="4" name="Espace réservé du numéro de diapositive 3"/>
          <p:cNvSpPr>
            <a:spLocks noGrp="1"/>
          </p:cNvSpPr>
          <p:nvPr>
            <p:ph type="sldNum" sz="quarter" idx="12"/>
          </p:nvPr>
        </p:nvSpPr>
        <p:spPr/>
        <p:txBody>
          <a:bodyPr/>
          <a:lstStyle/>
          <a:p>
            <a:fld id="{937B080C-FE5C-41A2-A9A6-80DA7D169A72}" type="slidenum">
              <a:rPr lang="fr-FR" smtClean="0"/>
              <a:pPr/>
              <a:t>‹#›</a:t>
            </a:fld>
            <a:endParaRPr lang="fr-FR"/>
          </a:p>
        </p:txBody>
      </p:sp>
    </p:spTree>
    <p:extLst>
      <p:ext uri="{BB962C8B-B14F-4D97-AF65-F5344CB8AC3E}">
        <p14:creationId xmlns:p14="http://schemas.microsoft.com/office/powerpoint/2010/main" xmlns="" val="2096583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772DCA5-1118-4949-87C1-B21DF4094A3C}" type="datetime1">
              <a:rPr lang="fr-FR" smtClean="0"/>
              <a:pPr/>
              <a:t>03/01/2016</a:t>
            </a:fld>
            <a:endParaRPr lang="fr-FR"/>
          </a:p>
        </p:txBody>
      </p:sp>
      <p:sp>
        <p:nvSpPr>
          <p:cNvPr id="6" name="Espace réservé du pied de page 5"/>
          <p:cNvSpPr>
            <a:spLocks noGrp="1"/>
          </p:cNvSpPr>
          <p:nvPr>
            <p:ph type="ftr" sz="quarter" idx="11"/>
          </p:nvPr>
        </p:nvSpPr>
        <p:spPr/>
        <p:txBody>
          <a:bodyPr/>
          <a:lstStyle/>
          <a:p>
            <a:r>
              <a:rPr lang="fr-FR" smtClean="0"/>
              <a:t>      Press contact: M. Pascal Irastorza  Tel: +359 8 76 17 74 44  E-mail: press.contact@lic33.com </a:t>
            </a:r>
            <a:endParaRPr lang="fr-FR"/>
          </a:p>
        </p:txBody>
      </p:sp>
      <p:sp>
        <p:nvSpPr>
          <p:cNvPr id="7" name="Espace réservé du numéro de diapositive 6"/>
          <p:cNvSpPr>
            <a:spLocks noGrp="1"/>
          </p:cNvSpPr>
          <p:nvPr>
            <p:ph type="sldNum" sz="quarter" idx="12"/>
          </p:nvPr>
        </p:nvSpPr>
        <p:spPr/>
        <p:txBody>
          <a:bodyPr/>
          <a:lstStyle/>
          <a:p>
            <a:fld id="{937B080C-FE5C-41A2-A9A6-80DA7D169A72}" type="slidenum">
              <a:rPr lang="fr-FR" smtClean="0"/>
              <a:pPr/>
              <a:t>‹#›</a:t>
            </a:fld>
            <a:endParaRPr lang="fr-FR"/>
          </a:p>
        </p:txBody>
      </p:sp>
    </p:spTree>
    <p:extLst>
      <p:ext uri="{BB962C8B-B14F-4D97-AF65-F5344CB8AC3E}">
        <p14:creationId xmlns:p14="http://schemas.microsoft.com/office/powerpoint/2010/main" xmlns="" val="3037465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E4064A1-918B-49D1-8546-28C4FEE4FB3F}" type="datetime1">
              <a:rPr lang="fr-FR" smtClean="0"/>
              <a:pPr/>
              <a:t>03/01/2016</a:t>
            </a:fld>
            <a:endParaRPr lang="fr-FR"/>
          </a:p>
        </p:txBody>
      </p:sp>
      <p:sp>
        <p:nvSpPr>
          <p:cNvPr id="6" name="Espace réservé du pied de page 5"/>
          <p:cNvSpPr>
            <a:spLocks noGrp="1"/>
          </p:cNvSpPr>
          <p:nvPr>
            <p:ph type="ftr" sz="quarter" idx="11"/>
          </p:nvPr>
        </p:nvSpPr>
        <p:spPr/>
        <p:txBody>
          <a:bodyPr/>
          <a:lstStyle/>
          <a:p>
            <a:r>
              <a:rPr lang="fr-FR" smtClean="0"/>
              <a:t>      Press contact: M. Pascal Irastorza  Tel: +359 8 76 17 74 44  E-mail: press.contact@lic33.com </a:t>
            </a:r>
            <a:endParaRPr lang="fr-FR"/>
          </a:p>
        </p:txBody>
      </p:sp>
      <p:sp>
        <p:nvSpPr>
          <p:cNvPr id="7" name="Espace réservé du numéro de diapositive 6"/>
          <p:cNvSpPr>
            <a:spLocks noGrp="1"/>
          </p:cNvSpPr>
          <p:nvPr>
            <p:ph type="sldNum" sz="quarter" idx="12"/>
          </p:nvPr>
        </p:nvSpPr>
        <p:spPr/>
        <p:txBody>
          <a:bodyPr/>
          <a:lstStyle/>
          <a:p>
            <a:fld id="{937B080C-FE5C-41A2-A9A6-80DA7D169A72}" type="slidenum">
              <a:rPr lang="fr-FR" smtClean="0"/>
              <a:pPr/>
              <a:t>‹#›</a:t>
            </a:fld>
            <a:endParaRPr lang="fr-FR"/>
          </a:p>
        </p:txBody>
      </p:sp>
    </p:spTree>
    <p:extLst>
      <p:ext uri="{BB962C8B-B14F-4D97-AF65-F5344CB8AC3E}">
        <p14:creationId xmlns:p14="http://schemas.microsoft.com/office/powerpoint/2010/main" xmlns="" val="405231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FA9744-0321-4165-B30B-7BB2D9DBD0C4}" type="datetime1">
              <a:rPr lang="fr-FR" smtClean="0"/>
              <a:pPr/>
              <a:t>03/01/2016</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      Press contact: M. Pascal Irastorza  Tel: +359 8 76 17 74 44  E-mail: press.contact@lic33.com </a:t>
            </a:r>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7B080C-FE5C-41A2-A9A6-80DA7D169A72}" type="slidenum">
              <a:rPr lang="fr-FR" smtClean="0"/>
              <a:pPr/>
              <a:t>‹#›</a:t>
            </a:fld>
            <a:endParaRPr lang="fr-FR"/>
          </a:p>
        </p:txBody>
      </p:sp>
    </p:spTree>
    <p:extLst>
      <p:ext uri="{BB962C8B-B14F-4D97-AF65-F5344CB8AC3E}">
        <p14:creationId xmlns:p14="http://schemas.microsoft.com/office/powerpoint/2010/main" xmlns="" val="1045555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ress.contact@lic33.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press.contact@lic33.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press.contact@lic33.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press.contact@lic33.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press.contact@lic33.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press.contact@lic33.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press.contact@lic33.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press.contact@lic33.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press.contact@lic33.co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press.contact@lic33.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press.contact@lic33.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press.contact@lic33.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press.contact@lic33.co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press.contact@lic33.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press.contact@lic33.co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press.contact@lic33.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press.contact@lic33.co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press.contact@lic33.co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press.contact@lic33.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press.contact@lic33.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mailto:press.contact@lic33.com" TargetMode="External"/><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press.contact@lic33.com" TargetMode="Externa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hyperlink" Target="mailto:press.contact@lic33.co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mailto:press.contact@lic33.com"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hyperlink" Target="mailto:press.contact@lic33.com"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hyperlink" Target="mailto:press.contact@lic33.com"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5458" y="1990164"/>
            <a:ext cx="10623439" cy="4173967"/>
          </a:xfrm>
        </p:spPr>
        <p:txBody>
          <a:bodyPr>
            <a:noAutofit/>
          </a:bodyPr>
          <a:lstStyle/>
          <a:p>
            <a:pPr algn="l"/>
            <a:r>
              <a:rPr lang="en-US" sz="3600" b="1" cap="small" dirty="0" smtClean="0">
                <a:solidFill>
                  <a:schemeClr val="bg2">
                    <a:lumMod val="25000"/>
                  </a:schemeClr>
                </a:solidFill>
              </a:rPr>
              <a:t>PRESS CONFERENCE </a:t>
            </a:r>
            <a:br>
              <a:rPr lang="en-US" sz="3600" b="1" cap="small" dirty="0" smtClean="0">
                <a:solidFill>
                  <a:schemeClr val="bg2">
                    <a:lumMod val="25000"/>
                  </a:schemeClr>
                </a:solidFill>
              </a:rPr>
            </a:br>
            <a:r>
              <a:rPr lang="en-US" sz="1600" b="1" cap="small" dirty="0" smtClean="0">
                <a:solidFill>
                  <a:schemeClr val="bg2">
                    <a:lumMod val="25000"/>
                  </a:schemeClr>
                </a:solidFill>
              </a:rPr>
              <a:t>Sofia, Tuesday 24</a:t>
            </a:r>
            <a:r>
              <a:rPr lang="en-US" sz="1600" b="1" cap="small" baseline="30000" dirty="0" smtClean="0">
                <a:solidFill>
                  <a:schemeClr val="bg2">
                    <a:lumMod val="25000"/>
                  </a:schemeClr>
                </a:solidFill>
              </a:rPr>
              <a:t>th</a:t>
            </a:r>
            <a:r>
              <a:rPr lang="en-US" sz="1600" b="1" cap="small" dirty="0" smtClean="0">
                <a:solidFill>
                  <a:schemeClr val="bg2">
                    <a:lumMod val="25000"/>
                  </a:schemeClr>
                </a:solidFill>
              </a:rPr>
              <a:t> March 2015</a:t>
            </a:r>
            <a:r>
              <a:rPr lang="en-US" sz="3600" b="1" cap="small" dirty="0" smtClean="0">
                <a:solidFill>
                  <a:schemeClr val="bg2">
                    <a:lumMod val="25000"/>
                  </a:schemeClr>
                </a:solidFill>
              </a:rPr>
              <a:t/>
            </a:r>
            <a:br>
              <a:rPr lang="en-US" sz="3600" b="1" cap="small" dirty="0" smtClean="0">
                <a:solidFill>
                  <a:schemeClr val="bg2">
                    <a:lumMod val="25000"/>
                  </a:schemeClr>
                </a:solidFill>
              </a:rPr>
            </a:br>
            <a:r>
              <a:rPr lang="en-US" sz="3600" b="1" cap="small" dirty="0">
                <a:solidFill>
                  <a:schemeClr val="bg2">
                    <a:lumMod val="25000"/>
                  </a:schemeClr>
                </a:solidFill>
              </a:rPr>
              <a:t/>
            </a:r>
            <a:br>
              <a:rPr lang="en-US" sz="3600" b="1" cap="small" dirty="0">
                <a:solidFill>
                  <a:schemeClr val="bg2">
                    <a:lumMod val="25000"/>
                  </a:schemeClr>
                </a:solidFill>
              </a:rPr>
            </a:br>
            <a:r>
              <a:rPr lang="en-US" sz="3600" b="1" cap="small" dirty="0" smtClean="0">
                <a:solidFill>
                  <a:schemeClr val="bg2">
                    <a:lumMod val="25000"/>
                  </a:schemeClr>
                </a:solidFill>
              </a:rPr>
              <a:t/>
            </a:r>
            <a:br>
              <a:rPr lang="en-US" sz="3600" b="1" cap="small" dirty="0" smtClean="0">
                <a:solidFill>
                  <a:schemeClr val="bg2">
                    <a:lumMod val="25000"/>
                  </a:schemeClr>
                </a:solidFill>
              </a:rPr>
            </a:br>
            <a:r>
              <a:rPr lang="en-US" sz="4500" b="1" cap="small" dirty="0" smtClean="0">
                <a:solidFill>
                  <a:schemeClr val="bg2">
                    <a:lumMod val="25000"/>
                  </a:schemeClr>
                </a:solidFill>
              </a:rPr>
              <a:t>EUROPEAN </a:t>
            </a:r>
            <a:r>
              <a:rPr lang="en-US" sz="4500" b="1" cap="small" dirty="0">
                <a:solidFill>
                  <a:schemeClr val="bg2">
                    <a:lumMod val="25000"/>
                  </a:schemeClr>
                </a:solidFill>
              </a:rPr>
              <a:t>UNION INVESTOR </a:t>
            </a:r>
            <a:r>
              <a:rPr lang="en-US" sz="4500" b="1" cap="small" dirty="0" smtClean="0">
                <a:solidFill>
                  <a:schemeClr val="bg2">
                    <a:lumMod val="25000"/>
                  </a:schemeClr>
                </a:solidFill>
              </a:rPr>
              <a:t>TO ASSUME 900 MLN EUR OF DEBTS IN BULGARIA </a:t>
            </a:r>
            <a:r>
              <a:rPr lang="en-US" sz="3600" b="1" cap="small" dirty="0">
                <a:solidFill>
                  <a:schemeClr val="bg2">
                    <a:lumMod val="25000"/>
                  </a:schemeClr>
                </a:solidFill>
              </a:rPr>
              <a:t> </a:t>
            </a:r>
            <a:r>
              <a:rPr lang="fr-FR" sz="3600" dirty="0">
                <a:solidFill>
                  <a:schemeClr val="bg2">
                    <a:lumMod val="25000"/>
                  </a:schemeClr>
                </a:solidFill>
              </a:rPr>
              <a:t/>
            </a:r>
            <a:br>
              <a:rPr lang="fr-FR" sz="3600" dirty="0">
                <a:solidFill>
                  <a:schemeClr val="bg2">
                    <a:lumMod val="25000"/>
                  </a:schemeClr>
                </a:solidFill>
              </a:rPr>
            </a:br>
            <a:endParaRPr lang="fr-FR" sz="3600" dirty="0">
              <a:solidFill>
                <a:schemeClr val="bg2">
                  <a:lumMod val="25000"/>
                </a:schemeClr>
              </a:solidFill>
            </a:endParaRPr>
          </a:p>
        </p:txBody>
      </p:sp>
      <p:sp>
        <p:nvSpPr>
          <p:cNvPr id="6" name="Espace réservé du numéro de diapositive 5"/>
          <p:cNvSpPr>
            <a:spLocks noGrp="1"/>
          </p:cNvSpPr>
          <p:nvPr>
            <p:ph type="sldNum" sz="quarter" idx="12"/>
          </p:nvPr>
        </p:nvSpPr>
        <p:spPr/>
        <p:txBody>
          <a:bodyPr/>
          <a:lstStyle/>
          <a:p>
            <a:fld id="{937B080C-FE5C-41A2-A9A6-80DA7D169A72}" type="slidenum">
              <a:rPr lang="fr-FR" smtClean="0"/>
              <a:pPr/>
              <a:t>1</a:t>
            </a:fld>
            <a:endParaRPr lang="fr-FR"/>
          </a:p>
        </p:txBody>
      </p:sp>
      <p:sp>
        <p:nvSpPr>
          <p:cNvPr id="7" name="Espace réservé du pied de page 6"/>
          <p:cNvSpPr>
            <a:spLocks noGrp="1"/>
          </p:cNvSpPr>
          <p:nvPr>
            <p:ph type="ftr" sz="quarter" idx="11"/>
          </p:nvPr>
        </p:nvSpPr>
        <p:spPr>
          <a:xfrm>
            <a:off x="222738" y="6105516"/>
            <a:ext cx="11840307" cy="557345"/>
          </a:xfrm>
        </p:spPr>
        <p:txBody>
          <a:bodyPr/>
          <a:lstStyle/>
          <a:p>
            <a:pPr algn="l"/>
            <a:r>
              <a:rPr lang="fr-FR" dirty="0"/>
              <a:t> </a:t>
            </a:r>
          </a:p>
          <a:p>
            <a:pPr algn="l"/>
            <a:r>
              <a:rPr lang="fr-FR" dirty="0"/>
              <a:t> </a:t>
            </a:r>
          </a:p>
          <a:p>
            <a:pPr algn="l"/>
            <a:r>
              <a:rPr lang="fr-FR" dirty="0"/>
              <a:t> </a:t>
            </a:r>
          </a:p>
          <a:p>
            <a:pPr algn="l"/>
            <a:r>
              <a:rPr lang="en-US" dirty="0" smtClean="0"/>
              <a:t>Press </a:t>
            </a:r>
            <a:r>
              <a:rPr lang="en-US" dirty="0"/>
              <a:t>contact: M. Pascal Irastorza </a:t>
            </a:r>
            <a:r>
              <a:rPr lang="en-US" dirty="0" smtClean="0"/>
              <a:t>	</a:t>
            </a:r>
            <a:r>
              <a:rPr lang="fr-FR" dirty="0" smtClean="0"/>
              <a:t>Tel</a:t>
            </a:r>
            <a:r>
              <a:rPr lang="fr-FR" dirty="0"/>
              <a:t>: +359 8 76 17 74 44 </a:t>
            </a:r>
            <a:r>
              <a:rPr lang="fr-FR" dirty="0" smtClean="0"/>
              <a:t>	E-mail</a:t>
            </a:r>
            <a:r>
              <a:rPr lang="fr-FR" dirty="0"/>
              <a:t>: </a:t>
            </a:r>
            <a:r>
              <a:rPr lang="fr-FR" u="sng" dirty="0">
                <a:hlinkClick r:id="rId3"/>
              </a:rPr>
              <a:t>press.contact@lic33.com</a:t>
            </a:r>
            <a:endParaRPr lang="fr-FR" dirty="0"/>
          </a:p>
          <a:p>
            <a:endParaRPr lang="fr-FR" dirty="0"/>
          </a:p>
        </p:txBody>
      </p:sp>
      <p:pic>
        <p:nvPicPr>
          <p:cNvPr id="3" name="Image 2"/>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35169" y="-4762"/>
            <a:ext cx="12245138" cy="1336431"/>
          </a:xfrm>
          <a:prstGeom prst="rect">
            <a:avLst/>
          </a:prstGeom>
        </p:spPr>
      </p:pic>
    </p:spTree>
    <p:extLst>
      <p:ext uri="{BB962C8B-B14F-4D97-AF65-F5344CB8AC3E}">
        <p14:creationId xmlns:p14="http://schemas.microsoft.com/office/powerpoint/2010/main" xmlns="" val="3397607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16560" y="1825625"/>
            <a:ext cx="11440160" cy="4351338"/>
          </a:xfrm>
        </p:spPr>
        <p:txBody>
          <a:bodyPr>
            <a:normAutofit/>
          </a:bodyPr>
          <a:lstStyle/>
          <a:p>
            <a:pPr marL="0" indent="0">
              <a:buNone/>
            </a:pPr>
            <a:r>
              <a:rPr lang="en-US" sz="2400" b="1" u="sng" dirty="0" smtClean="0">
                <a:solidFill>
                  <a:schemeClr val="bg2">
                    <a:lumMod val="25000"/>
                  </a:schemeClr>
                </a:solidFill>
                <a:latin typeface="+mj-lt"/>
                <a:cs typeface="Arial" panose="020B0604020202020204" pitchFamily="34" charset="0"/>
              </a:rPr>
              <a:t>Our Approach – The 4 </a:t>
            </a:r>
            <a:r>
              <a:rPr lang="en-US" sz="2400" b="1" u="sng" dirty="0" err="1" smtClean="0">
                <a:solidFill>
                  <a:schemeClr val="bg2">
                    <a:lumMod val="25000"/>
                  </a:schemeClr>
                </a:solidFill>
                <a:latin typeface="+mj-lt"/>
                <a:cs typeface="Arial" panose="020B0604020202020204" pitchFamily="34" charset="0"/>
              </a:rPr>
              <a:t>Rs</a:t>
            </a:r>
            <a:endParaRPr lang="en-US" sz="2400" b="1" u="sng" dirty="0" smtClean="0">
              <a:solidFill>
                <a:schemeClr val="bg2">
                  <a:lumMod val="25000"/>
                </a:schemeClr>
              </a:solidFill>
              <a:latin typeface="+mj-lt"/>
              <a:cs typeface="Arial" panose="020B0604020202020204" pitchFamily="34" charset="0"/>
            </a:endParaRPr>
          </a:p>
          <a:p>
            <a:endParaRPr lang="fr-FR" sz="2400" dirty="0" smtClean="0">
              <a:solidFill>
                <a:schemeClr val="bg2">
                  <a:lumMod val="25000"/>
                </a:schemeClr>
              </a:solidFill>
              <a:latin typeface="+mj-lt"/>
              <a:cs typeface="Arial" panose="020B0604020202020204" pitchFamily="34" charset="0"/>
            </a:endParaRPr>
          </a:p>
          <a:p>
            <a:r>
              <a:rPr lang="fr-FR" sz="2400" b="1" dirty="0" err="1" smtClean="0">
                <a:solidFill>
                  <a:schemeClr val="bg2">
                    <a:lumMod val="25000"/>
                  </a:schemeClr>
                </a:solidFill>
                <a:latin typeface="+mj-lt"/>
                <a:cs typeface="Arial" panose="020B0604020202020204" pitchFamily="34" charset="0"/>
              </a:rPr>
              <a:t>Resolve</a:t>
            </a:r>
            <a:r>
              <a:rPr lang="fr-FR" sz="2400" b="1" dirty="0" smtClean="0">
                <a:solidFill>
                  <a:schemeClr val="bg2">
                    <a:lumMod val="25000"/>
                  </a:schemeClr>
                </a:solidFill>
                <a:latin typeface="+mj-lt"/>
                <a:cs typeface="Arial" panose="020B0604020202020204" pitchFamily="34" charset="0"/>
              </a:rPr>
              <a:t> </a:t>
            </a:r>
            <a:r>
              <a:rPr lang="fr-FR" sz="2400" b="1" dirty="0" smtClean="0">
                <a:solidFill>
                  <a:schemeClr val="bg2">
                    <a:lumMod val="25000"/>
                  </a:schemeClr>
                </a:solidFill>
                <a:latin typeface="+mj-lt"/>
                <a:cs typeface="Arial" panose="020B0604020202020204" pitchFamily="34" charset="0"/>
                <a:sym typeface="Wingdings" panose="05000000000000000000" pitchFamily="2" charset="2"/>
              </a:rPr>
              <a:t></a:t>
            </a:r>
            <a:r>
              <a:rPr lang="fr-FR" sz="2400" dirty="0" smtClean="0">
                <a:solidFill>
                  <a:schemeClr val="bg2">
                    <a:lumMod val="25000"/>
                  </a:schemeClr>
                </a:solidFill>
                <a:latin typeface="+mj-lt"/>
                <a:cs typeface="Arial" panose="020B0604020202020204" pitchFamily="34" charset="0"/>
              </a:rPr>
              <a:t> </a:t>
            </a:r>
            <a:r>
              <a:rPr lang="fr-FR" sz="2400" dirty="0">
                <a:solidFill>
                  <a:schemeClr val="bg2">
                    <a:lumMod val="25000"/>
                  </a:schemeClr>
                </a:solidFill>
                <a:latin typeface="+mj-lt"/>
                <a:cs typeface="Arial" panose="020B0604020202020204" pitchFamily="34" charset="0"/>
              </a:rPr>
              <a:t>the </a:t>
            </a:r>
            <a:r>
              <a:rPr lang="fr-FR" sz="2400" dirty="0" err="1">
                <a:solidFill>
                  <a:schemeClr val="bg2">
                    <a:lumMod val="25000"/>
                  </a:schemeClr>
                </a:solidFill>
                <a:latin typeface="+mj-lt"/>
                <a:cs typeface="Arial" panose="020B0604020202020204" pitchFamily="34" charset="0"/>
              </a:rPr>
              <a:t>ownership</a:t>
            </a:r>
            <a:r>
              <a:rPr lang="fr-FR" sz="2400" dirty="0">
                <a:solidFill>
                  <a:schemeClr val="bg2">
                    <a:lumMod val="25000"/>
                  </a:schemeClr>
                </a:solidFill>
                <a:latin typeface="+mj-lt"/>
                <a:cs typeface="Arial" panose="020B0604020202020204" pitchFamily="34" charset="0"/>
              </a:rPr>
              <a:t> situation and </a:t>
            </a:r>
            <a:r>
              <a:rPr lang="fr-FR" sz="2400" dirty="0" err="1">
                <a:solidFill>
                  <a:schemeClr val="bg2">
                    <a:lumMod val="25000"/>
                  </a:schemeClr>
                </a:solidFill>
                <a:latin typeface="+mj-lt"/>
                <a:cs typeface="Arial" panose="020B0604020202020204" pitchFamily="34" charset="0"/>
              </a:rPr>
              <a:t>any</a:t>
            </a:r>
            <a:r>
              <a:rPr lang="fr-FR" sz="2400" dirty="0">
                <a:solidFill>
                  <a:schemeClr val="bg2">
                    <a:lumMod val="25000"/>
                  </a:schemeClr>
                </a:solidFill>
                <a:latin typeface="+mj-lt"/>
                <a:cs typeface="Arial" panose="020B0604020202020204" pitchFamily="34" charset="0"/>
              </a:rPr>
              <a:t> </a:t>
            </a:r>
            <a:r>
              <a:rPr lang="fr-FR" sz="2400" dirty="0" err="1">
                <a:solidFill>
                  <a:schemeClr val="bg2">
                    <a:lumMod val="25000"/>
                  </a:schemeClr>
                </a:solidFill>
                <a:latin typeface="+mj-lt"/>
                <a:cs typeface="Arial" panose="020B0604020202020204" pitchFamily="34" charset="0"/>
              </a:rPr>
              <a:t>immediate</a:t>
            </a:r>
            <a:r>
              <a:rPr lang="fr-FR" sz="2400" dirty="0">
                <a:solidFill>
                  <a:schemeClr val="bg2">
                    <a:lumMod val="25000"/>
                  </a:schemeClr>
                </a:solidFill>
                <a:latin typeface="+mj-lt"/>
                <a:cs typeface="Arial" panose="020B0604020202020204" pitchFamily="34" charset="0"/>
              </a:rPr>
              <a:t> issues </a:t>
            </a:r>
          </a:p>
          <a:p>
            <a:r>
              <a:rPr lang="fr-FR" sz="2400" b="1" dirty="0" smtClean="0">
                <a:solidFill>
                  <a:schemeClr val="bg2">
                    <a:lumMod val="25000"/>
                  </a:schemeClr>
                </a:solidFill>
                <a:latin typeface="+mj-lt"/>
                <a:cs typeface="Arial" panose="020B0604020202020204" pitchFamily="34" charset="0"/>
              </a:rPr>
              <a:t>Restructure </a:t>
            </a:r>
            <a:r>
              <a:rPr lang="fr-FR" sz="2400" b="1" dirty="0" smtClean="0">
                <a:solidFill>
                  <a:schemeClr val="bg2">
                    <a:lumMod val="25000"/>
                  </a:schemeClr>
                </a:solidFill>
                <a:latin typeface="+mj-lt"/>
                <a:cs typeface="Arial" panose="020B0604020202020204" pitchFamily="34" charset="0"/>
                <a:sym typeface="Wingdings" panose="05000000000000000000" pitchFamily="2" charset="2"/>
              </a:rPr>
              <a:t></a:t>
            </a:r>
            <a:r>
              <a:rPr lang="fr-FR" sz="2400" dirty="0" smtClean="0">
                <a:solidFill>
                  <a:schemeClr val="bg2">
                    <a:lumMod val="25000"/>
                  </a:schemeClr>
                </a:solidFill>
                <a:latin typeface="+mj-lt"/>
                <a:cs typeface="Arial" panose="020B0604020202020204" pitchFamily="34" charset="0"/>
              </a:rPr>
              <a:t> </a:t>
            </a:r>
            <a:r>
              <a:rPr lang="fr-FR" sz="2400" dirty="0" err="1">
                <a:solidFill>
                  <a:schemeClr val="bg2">
                    <a:lumMod val="25000"/>
                  </a:schemeClr>
                </a:solidFill>
                <a:latin typeface="+mj-lt"/>
                <a:cs typeface="Arial" panose="020B0604020202020204" pitchFamily="34" charset="0"/>
              </a:rPr>
              <a:t>simplify</a:t>
            </a:r>
            <a:r>
              <a:rPr lang="fr-FR" sz="2400" dirty="0">
                <a:solidFill>
                  <a:schemeClr val="bg2">
                    <a:lumMod val="25000"/>
                  </a:schemeClr>
                </a:solidFill>
                <a:latin typeface="+mj-lt"/>
                <a:cs typeface="Arial" panose="020B0604020202020204" pitchFamily="34" charset="0"/>
              </a:rPr>
              <a:t> the </a:t>
            </a:r>
            <a:r>
              <a:rPr lang="fr-FR" sz="2400" dirty="0" err="1">
                <a:solidFill>
                  <a:schemeClr val="bg2">
                    <a:lumMod val="25000"/>
                  </a:schemeClr>
                </a:solidFill>
                <a:latin typeface="+mj-lt"/>
                <a:cs typeface="Arial" panose="020B0604020202020204" pitchFamily="34" charset="0"/>
              </a:rPr>
              <a:t>legal</a:t>
            </a:r>
            <a:r>
              <a:rPr lang="fr-FR" sz="2400" dirty="0">
                <a:solidFill>
                  <a:schemeClr val="bg2">
                    <a:lumMod val="25000"/>
                  </a:schemeClr>
                </a:solidFill>
                <a:latin typeface="+mj-lt"/>
                <a:cs typeface="Arial" panose="020B0604020202020204" pitchFamily="34" charset="0"/>
              </a:rPr>
              <a:t> structures </a:t>
            </a:r>
          </a:p>
          <a:p>
            <a:r>
              <a:rPr lang="fr-FR" sz="2400" b="1" dirty="0" smtClean="0">
                <a:solidFill>
                  <a:schemeClr val="bg2">
                    <a:lumMod val="25000"/>
                  </a:schemeClr>
                </a:solidFill>
                <a:latin typeface="+mj-lt"/>
                <a:cs typeface="Arial" panose="020B0604020202020204" pitchFamily="34" charset="0"/>
              </a:rPr>
              <a:t>Refinance </a:t>
            </a:r>
            <a:r>
              <a:rPr lang="fr-FR" sz="2400" b="1" dirty="0" smtClean="0">
                <a:solidFill>
                  <a:schemeClr val="bg2">
                    <a:lumMod val="25000"/>
                  </a:schemeClr>
                </a:solidFill>
                <a:latin typeface="+mj-lt"/>
                <a:cs typeface="Arial" panose="020B0604020202020204" pitchFamily="34" charset="0"/>
                <a:sym typeface="Wingdings" panose="05000000000000000000" pitchFamily="2" charset="2"/>
              </a:rPr>
              <a:t></a:t>
            </a:r>
            <a:r>
              <a:rPr lang="fr-FR" sz="2400" dirty="0" smtClean="0">
                <a:solidFill>
                  <a:schemeClr val="bg2">
                    <a:lumMod val="25000"/>
                  </a:schemeClr>
                </a:solidFill>
                <a:latin typeface="+mj-lt"/>
                <a:cs typeface="Arial" panose="020B0604020202020204" pitchFamily="34" charset="0"/>
              </a:rPr>
              <a:t> </a:t>
            </a:r>
            <a:r>
              <a:rPr lang="fr-FR" sz="2400" dirty="0" err="1">
                <a:solidFill>
                  <a:schemeClr val="bg2">
                    <a:lumMod val="25000"/>
                  </a:schemeClr>
                </a:solidFill>
                <a:latin typeface="+mj-lt"/>
                <a:cs typeface="Arial" panose="020B0604020202020204" pitchFamily="34" charset="0"/>
              </a:rPr>
              <a:t>repay</a:t>
            </a:r>
            <a:r>
              <a:rPr lang="fr-FR" sz="2400" dirty="0">
                <a:solidFill>
                  <a:schemeClr val="bg2">
                    <a:lumMod val="25000"/>
                  </a:schemeClr>
                </a:solidFill>
                <a:latin typeface="+mj-lt"/>
                <a:cs typeface="Arial" panose="020B0604020202020204" pitchFamily="34" charset="0"/>
              </a:rPr>
              <a:t> </a:t>
            </a:r>
            <a:r>
              <a:rPr lang="fr-FR" sz="2400" dirty="0" err="1">
                <a:solidFill>
                  <a:schemeClr val="bg2">
                    <a:lumMod val="25000"/>
                  </a:schemeClr>
                </a:solidFill>
                <a:latin typeface="+mj-lt"/>
                <a:cs typeface="Arial" panose="020B0604020202020204" pitchFamily="34" charset="0"/>
              </a:rPr>
              <a:t>debts</a:t>
            </a:r>
            <a:r>
              <a:rPr lang="fr-FR" sz="2400" dirty="0">
                <a:solidFill>
                  <a:schemeClr val="bg2">
                    <a:lumMod val="25000"/>
                  </a:schemeClr>
                </a:solidFill>
                <a:latin typeface="+mj-lt"/>
                <a:cs typeface="Arial" panose="020B0604020202020204" pitchFamily="34" charset="0"/>
              </a:rPr>
              <a:t> and </a:t>
            </a:r>
            <a:r>
              <a:rPr lang="fr-FR" sz="2400" dirty="0" err="1">
                <a:solidFill>
                  <a:schemeClr val="bg2">
                    <a:lumMod val="25000"/>
                  </a:schemeClr>
                </a:solidFill>
                <a:latin typeface="+mj-lt"/>
                <a:cs typeface="Arial" panose="020B0604020202020204" pitchFamily="34" charset="0"/>
              </a:rPr>
              <a:t>work</a:t>
            </a:r>
            <a:r>
              <a:rPr lang="fr-FR" sz="2400" dirty="0">
                <a:solidFill>
                  <a:schemeClr val="bg2">
                    <a:lumMod val="25000"/>
                  </a:schemeClr>
                </a:solidFill>
                <a:latin typeface="+mj-lt"/>
                <a:cs typeface="Arial" panose="020B0604020202020204" pitchFamily="34" charset="0"/>
              </a:rPr>
              <a:t> </a:t>
            </a:r>
            <a:r>
              <a:rPr lang="fr-FR" sz="2400" dirty="0" err="1">
                <a:solidFill>
                  <a:schemeClr val="bg2">
                    <a:lumMod val="25000"/>
                  </a:schemeClr>
                </a:solidFill>
                <a:latin typeface="+mj-lt"/>
                <a:cs typeface="Arial" panose="020B0604020202020204" pitchFamily="34" charset="0"/>
              </a:rPr>
              <a:t>with</a:t>
            </a:r>
            <a:r>
              <a:rPr lang="fr-FR" sz="2400" dirty="0">
                <a:solidFill>
                  <a:schemeClr val="bg2">
                    <a:lumMod val="25000"/>
                  </a:schemeClr>
                </a:solidFill>
                <a:latin typeface="+mj-lt"/>
                <a:cs typeface="Arial" panose="020B0604020202020204" pitchFamily="34" charset="0"/>
              </a:rPr>
              <a:t> </a:t>
            </a:r>
            <a:r>
              <a:rPr lang="fr-FR" sz="2400" dirty="0" err="1">
                <a:solidFill>
                  <a:schemeClr val="bg2">
                    <a:lumMod val="25000"/>
                  </a:schemeClr>
                </a:solidFill>
                <a:latin typeface="+mj-lt"/>
                <a:cs typeface="Arial" panose="020B0604020202020204" pitchFamily="34" charset="0"/>
              </a:rPr>
              <a:t>lenders</a:t>
            </a:r>
            <a:r>
              <a:rPr lang="fr-FR" sz="2400" dirty="0">
                <a:solidFill>
                  <a:schemeClr val="bg2">
                    <a:lumMod val="25000"/>
                  </a:schemeClr>
                </a:solidFill>
                <a:latin typeface="+mj-lt"/>
                <a:cs typeface="Arial" panose="020B0604020202020204" pitchFamily="34" charset="0"/>
              </a:rPr>
              <a:t> to </a:t>
            </a:r>
            <a:r>
              <a:rPr lang="fr-FR" sz="2400" dirty="0" err="1">
                <a:solidFill>
                  <a:schemeClr val="bg2">
                    <a:lumMod val="25000"/>
                  </a:schemeClr>
                </a:solidFill>
                <a:latin typeface="+mj-lt"/>
                <a:cs typeface="Arial" panose="020B0604020202020204" pitchFamily="34" charset="0"/>
              </a:rPr>
              <a:t>determine</a:t>
            </a:r>
            <a:r>
              <a:rPr lang="fr-FR" sz="2400" dirty="0">
                <a:solidFill>
                  <a:schemeClr val="bg2">
                    <a:lumMod val="25000"/>
                  </a:schemeClr>
                </a:solidFill>
                <a:latin typeface="+mj-lt"/>
                <a:cs typeface="Arial" panose="020B0604020202020204" pitchFamily="34" charset="0"/>
              </a:rPr>
              <a:t> the best capital structure</a:t>
            </a:r>
          </a:p>
          <a:p>
            <a:r>
              <a:rPr lang="fr-FR" sz="2400" b="1" dirty="0" err="1" smtClean="0">
                <a:solidFill>
                  <a:schemeClr val="bg2">
                    <a:lumMod val="25000"/>
                  </a:schemeClr>
                </a:solidFill>
                <a:latin typeface="+mj-lt"/>
                <a:cs typeface="Arial" panose="020B0604020202020204" pitchFamily="34" charset="0"/>
              </a:rPr>
              <a:t>Reinvest</a:t>
            </a:r>
            <a:r>
              <a:rPr lang="fr-FR" sz="2400" dirty="0">
                <a:solidFill>
                  <a:schemeClr val="bg2">
                    <a:lumMod val="25000"/>
                  </a:schemeClr>
                </a:solidFill>
                <a:latin typeface="+mj-lt"/>
                <a:cs typeface="Arial" panose="020B0604020202020204" pitchFamily="34" charset="0"/>
              </a:rPr>
              <a:t> </a:t>
            </a:r>
            <a:r>
              <a:rPr lang="fr-FR" sz="2400" b="1" dirty="0" smtClean="0">
                <a:solidFill>
                  <a:schemeClr val="bg2">
                    <a:lumMod val="25000"/>
                  </a:schemeClr>
                </a:solidFill>
                <a:latin typeface="+mj-lt"/>
                <a:cs typeface="Arial" panose="020B0604020202020204" pitchFamily="34" charset="0"/>
                <a:sym typeface="Wingdings" panose="05000000000000000000" pitchFamily="2" charset="2"/>
              </a:rPr>
              <a:t> </a:t>
            </a:r>
            <a:r>
              <a:rPr lang="fr-FR" sz="2400" dirty="0" err="1" smtClean="0">
                <a:solidFill>
                  <a:schemeClr val="bg2">
                    <a:lumMod val="25000"/>
                  </a:schemeClr>
                </a:solidFill>
                <a:latin typeface="+mj-lt"/>
                <a:cs typeface="Arial" panose="020B0604020202020204" pitchFamily="34" charset="0"/>
              </a:rPr>
              <a:t>invest</a:t>
            </a:r>
            <a:r>
              <a:rPr lang="fr-FR" sz="2400" dirty="0" smtClean="0">
                <a:solidFill>
                  <a:schemeClr val="bg2">
                    <a:lumMod val="25000"/>
                  </a:schemeClr>
                </a:solidFill>
                <a:latin typeface="+mj-lt"/>
                <a:cs typeface="Arial" panose="020B0604020202020204" pitchFamily="34" charset="0"/>
              </a:rPr>
              <a:t> </a:t>
            </a:r>
            <a:r>
              <a:rPr lang="fr-FR" sz="2400" dirty="0">
                <a:solidFill>
                  <a:schemeClr val="bg2">
                    <a:lumMod val="25000"/>
                  </a:schemeClr>
                </a:solidFill>
                <a:latin typeface="+mj-lt"/>
                <a:cs typeface="Arial" panose="020B0604020202020204" pitchFamily="34" charset="0"/>
              </a:rPr>
              <a:t>profits to fuel </a:t>
            </a:r>
            <a:r>
              <a:rPr lang="fr-FR" sz="2400" dirty="0" err="1">
                <a:solidFill>
                  <a:schemeClr val="bg2">
                    <a:lumMod val="25000"/>
                  </a:schemeClr>
                </a:solidFill>
                <a:latin typeface="+mj-lt"/>
                <a:cs typeface="Arial" panose="020B0604020202020204" pitchFamily="34" charset="0"/>
              </a:rPr>
              <a:t>growth</a:t>
            </a:r>
            <a:endParaRPr lang="fr-FR" sz="2400" dirty="0">
              <a:solidFill>
                <a:schemeClr val="bg2">
                  <a:lumMod val="25000"/>
                </a:schemeClr>
              </a:solidFill>
              <a:latin typeface="+mj-lt"/>
              <a:cs typeface="Arial" panose="020B0604020202020204" pitchFamily="34" charset="0"/>
            </a:endParaRPr>
          </a:p>
          <a:p>
            <a:endParaRPr lang="fr-FR" sz="2400" dirty="0" smtClean="0">
              <a:solidFill>
                <a:schemeClr val="bg2">
                  <a:lumMod val="25000"/>
                </a:schemeClr>
              </a:solidFill>
              <a:latin typeface="+mj-lt"/>
              <a:cs typeface="Arial" panose="020B0604020202020204" pitchFamily="34" charset="0"/>
            </a:endParaRPr>
          </a:p>
          <a:p>
            <a:endParaRPr lang="fr-FR" sz="2400" dirty="0" smtClean="0">
              <a:solidFill>
                <a:schemeClr val="bg2">
                  <a:lumMod val="25000"/>
                </a:schemeClr>
              </a:solidFill>
              <a:latin typeface="+mj-lt"/>
              <a:cs typeface="Arial" panose="020B0604020202020204" pitchFamily="34" charset="0"/>
            </a:endParaRPr>
          </a:p>
          <a:p>
            <a:endParaRPr lang="fr-FR" sz="2400" dirty="0" smtClean="0">
              <a:solidFill>
                <a:schemeClr val="bg2">
                  <a:lumMod val="25000"/>
                </a:schemeClr>
              </a:solidFill>
              <a:latin typeface="+mj-lt"/>
              <a:cs typeface="Arial" panose="020B0604020202020204" pitchFamily="34" charset="0"/>
            </a:endParaRPr>
          </a:p>
          <a:p>
            <a:endParaRPr lang="fr-FR" sz="2400" dirty="0">
              <a:solidFill>
                <a:schemeClr val="bg2">
                  <a:lumMod val="25000"/>
                </a:schemeClr>
              </a:solidFill>
              <a:latin typeface="+mj-lt"/>
              <a:cs typeface="Arial" panose="020B0604020202020204" pitchFamily="34" charset="0"/>
            </a:endParaRPr>
          </a:p>
          <a:p>
            <a:endParaRPr lang="fr-FR" sz="2400" dirty="0" smtClean="0">
              <a:solidFill>
                <a:schemeClr val="bg2">
                  <a:lumMod val="25000"/>
                </a:schemeClr>
              </a:solidFill>
              <a:latin typeface="+mj-lt"/>
              <a:cs typeface="Arial" panose="020B0604020202020204" pitchFamily="34" charset="0"/>
            </a:endParaRPr>
          </a:p>
          <a:p>
            <a:endParaRPr lang="en-US" sz="2400" dirty="0" smtClean="0">
              <a:solidFill>
                <a:schemeClr val="bg2">
                  <a:lumMod val="25000"/>
                </a:schemeClr>
              </a:solidFill>
              <a:latin typeface="+mj-lt"/>
              <a:cs typeface="Arial" panose="020B0604020202020204" pitchFamily="34" charset="0"/>
            </a:endParaRPr>
          </a:p>
          <a:p>
            <a:endParaRPr lang="fr-FR" sz="2400" dirty="0">
              <a:solidFill>
                <a:schemeClr val="bg2">
                  <a:lumMod val="25000"/>
                </a:schemeClr>
              </a:solidFill>
              <a:latin typeface="+mj-lt"/>
              <a:cs typeface="Arial" panose="020B0604020202020204" pitchFamily="34" charset="0"/>
            </a:endParaRPr>
          </a:p>
          <a:p>
            <a:pPr marL="0" indent="0">
              <a:buNone/>
            </a:pPr>
            <a:endParaRPr lang="fr-FR" sz="2400" dirty="0">
              <a:solidFill>
                <a:schemeClr val="bg2">
                  <a:lumMod val="25000"/>
                </a:schemeClr>
              </a:solidFill>
              <a:latin typeface="+mj-lt"/>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937B080C-FE5C-41A2-A9A6-80DA7D169A72}" type="slidenum">
              <a:rPr lang="fr-FR" smtClean="0"/>
              <a:pPr/>
              <a:t>10</a:t>
            </a:fld>
            <a:endParaRPr lang="fr-FR"/>
          </a:p>
        </p:txBody>
      </p:sp>
      <p:sp>
        <p:nvSpPr>
          <p:cNvPr id="8" name="Espace réservé du pied de page 6"/>
          <p:cNvSpPr>
            <a:spLocks noGrp="1"/>
          </p:cNvSpPr>
          <p:nvPr>
            <p:ph type="ftr" sz="quarter" idx="11"/>
          </p:nvPr>
        </p:nvSpPr>
        <p:spPr>
          <a:xfrm>
            <a:off x="222738" y="6105516"/>
            <a:ext cx="11840307" cy="557345"/>
          </a:xfrm>
        </p:spPr>
        <p:txBody>
          <a:bodyPr/>
          <a:lstStyle/>
          <a:p>
            <a:pPr algn="l"/>
            <a:r>
              <a:rPr lang="fr-FR" dirty="0"/>
              <a:t> </a:t>
            </a:r>
          </a:p>
          <a:p>
            <a:pPr algn="l"/>
            <a:r>
              <a:rPr lang="fr-FR" dirty="0"/>
              <a:t> </a:t>
            </a:r>
          </a:p>
          <a:p>
            <a:pPr algn="l"/>
            <a:r>
              <a:rPr lang="fr-FR" dirty="0"/>
              <a:t> </a:t>
            </a:r>
          </a:p>
          <a:p>
            <a:pPr algn="l"/>
            <a:r>
              <a:rPr lang="en-US" dirty="0" smtClean="0"/>
              <a:t>Press </a:t>
            </a:r>
            <a:r>
              <a:rPr lang="en-US" dirty="0"/>
              <a:t>contact: M. Pascal Irastorza </a:t>
            </a:r>
            <a:r>
              <a:rPr lang="en-US" dirty="0" smtClean="0"/>
              <a:t>	</a:t>
            </a:r>
            <a:r>
              <a:rPr lang="fr-FR" dirty="0" smtClean="0"/>
              <a:t>Tel</a:t>
            </a:r>
            <a:r>
              <a:rPr lang="fr-FR" dirty="0"/>
              <a:t>: +359 8 76 17 74 44 </a:t>
            </a:r>
            <a:r>
              <a:rPr lang="fr-FR" dirty="0" smtClean="0"/>
              <a:t>	E-mail</a:t>
            </a:r>
            <a:r>
              <a:rPr lang="fr-FR" dirty="0"/>
              <a:t>: </a:t>
            </a:r>
            <a:r>
              <a:rPr lang="fr-FR" u="sng" dirty="0">
                <a:hlinkClick r:id="rId2"/>
              </a:rPr>
              <a:t>press.contact@lic33.com</a:t>
            </a:r>
            <a:endParaRPr lang="fr-FR" dirty="0"/>
          </a:p>
          <a:p>
            <a:endParaRPr lang="fr-FR" dirty="0"/>
          </a:p>
        </p:txBody>
      </p:sp>
      <p:pic>
        <p:nvPicPr>
          <p:cNvPr id="7" name="Imag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169" y="0"/>
            <a:ext cx="12245138" cy="1336431"/>
          </a:xfrm>
          <a:prstGeom prst="rect">
            <a:avLst/>
          </a:prstGeom>
        </p:spPr>
      </p:pic>
    </p:spTree>
    <p:extLst>
      <p:ext uri="{BB962C8B-B14F-4D97-AF65-F5344CB8AC3E}">
        <p14:creationId xmlns:p14="http://schemas.microsoft.com/office/powerpoint/2010/main" xmlns="" val="5448716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buNone/>
            </a:pPr>
            <a:r>
              <a:rPr lang="en-US" b="1" u="sng" dirty="0" smtClean="0">
                <a:solidFill>
                  <a:schemeClr val="bg2">
                    <a:lumMod val="25000"/>
                  </a:schemeClr>
                </a:solidFill>
                <a:latin typeface="+mj-lt"/>
                <a:cs typeface="Arial" panose="020B0604020202020204" pitchFamily="34" charset="0"/>
              </a:rPr>
              <a:t>Our Resolution</a:t>
            </a:r>
          </a:p>
          <a:p>
            <a:pPr marL="0" indent="0">
              <a:buNone/>
            </a:pPr>
            <a:endParaRPr lang="en-US" sz="2400" b="1" u="sng" dirty="0" smtClean="0">
              <a:solidFill>
                <a:schemeClr val="bg2">
                  <a:lumMod val="25000"/>
                </a:schemeClr>
              </a:solidFill>
              <a:latin typeface="+mj-lt"/>
              <a:cs typeface="Arial" panose="020B0604020202020204" pitchFamily="34" charset="0"/>
            </a:endParaRPr>
          </a:p>
          <a:p>
            <a:pPr lvl="0"/>
            <a:r>
              <a:rPr lang="fr-FR" sz="2400" dirty="0" smtClean="0">
                <a:latin typeface="+mj-lt"/>
                <a:cs typeface="Arial" panose="020B0604020202020204" pitchFamily="34" charset="0"/>
              </a:rPr>
              <a:t>Our transaction has </a:t>
            </a:r>
            <a:r>
              <a:rPr lang="fr-FR" sz="2400" dirty="0" err="1" smtClean="0">
                <a:latin typeface="+mj-lt"/>
                <a:cs typeface="Arial" panose="020B0604020202020204" pitchFamily="34" charset="0"/>
              </a:rPr>
              <a:t>resolved</a:t>
            </a:r>
            <a:r>
              <a:rPr lang="fr-FR" sz="2400" dirty="0" smtClean="0">
                <a:latin typeface="+mj-lt"/>
                <a:cs typeface="Arial" panose="020B0604020202020204" pitchFamily="34" charset="0"/>
              </a:rPr>
              <a:t> </a:t>
            </a:r>
            <a:r>
              <a:rPr lang="fr-FR" sz="2400" dirty="0">
                <a:latin typeface="+mj-lt"/>
                <a:cs typeface="Arial" panose="020B0604020202020204" pitchFamily="34" charset="0"/>
              </a:rPr>
              <a:t>the </a:t>
            </a:r>
            <a:r>
              <a:rPr lang="fr-FR" sz="2400" dirty="0" smtClean="0">
                <a:latin typeface="+mj-lt"/>
                <a:cs typeface="Arial" panose="020B0604020202020204" pitchFamily="34" charset="0"/>
              </a:rPr>
              <a:t>issue </a:t>
            </a:r>
            <a:r>
              <a:rPr lang="fr-FR" sz="2400" dirty="0" err="1" smtClean="0">
                <a:latin typeface="+mj-lt"/>
                <a:cs typeface="Arial" panose="020B0604020202020204" pitchFamily="34" charset="0"/>
              </a:rPr>
              <a:t>around</a:t>
            </a:r>
            <a:r>
              <a:rPr lang="fr-FR" sz="2400" dirty="0" smtClean="0">
                <a:latin typeface="+mj-lt"/>
                <a:cs typeface="Arial" panose="020B0604020202020204" pitchFamily="34" charset="0"/>
              </a:rPr>
              <a:t> the </a:t>
            </a:r>
            <a:r>
              <a:rPr lang="fr-FR" sz="2400" dirty="0" err="1" smtClean="0">
                <a:latin typeface="+mj-lt"/>
                <a:cs typeface="Arial" panose="020B0604020202020204" pitchFamily="34" charset="0"/>
              </a:rPr>
              <a:t>companies</a:t>
            </a:r>
            <a:r>
              <a:rPr lang="fr-FR" sz="2400" dirty="0" smtClean="0">
                <a:latin typeface="+mj-lt"/>
                <a:cs typeface="Arial" panose="020B0604020202020204" pitchFamily="34" charset="0"/>
              </a:rPr>
              <a:t>’ </a:t>
            </a:r>
            <a:r>
              <a:rPr lang="fr-FR" sz="2400" dirty="0" err="1" smtClean="0">
                <a:latin typeface="+mj-lt"/>
                <a:cs typeface="Arial" panose="020B0604020202020204" pitchFamily="34" charset="0"/>
              </a:rPr>
              <a:t>ownership</a:t>
            </a:r>
            <a:r>
              <a:rPr lang="fr-FR" sz="2400" dirty="0" smtClean="0">
                <a:latin typeface="+mj-lt"/>
                <a:cs typeface="Arial" panose="020B0604020202020204" pitchFamily="34" charset="0"/>
              </a:rPr>
              <a:t> and </a:t>
            </a:r>
            <a:r>
              <a:rPr lang="fr-FR" sz="2400" dirty="0" err="1" smtClean="0">
                <a:latin typeface="+mj-lt"/>
                <a:cs typeface="Arial" panose="020B0604020202020204" pitchFamily="34" charset="0"/>
              </a:rPr>
              <a:t>is</a:t>
            </a:r>
            <a:r>
              <a:rPr lang="fr-FR" sz="2400" dirty="0" smtClean="0">
                <a:latin typeface="+mj-lt"/>
                <a:cs typeface="Arial" panose="020B0604020202020204" pitchFamily="34" charset="0"/>
              </a:rPr>
              <a:t> </a:t>
            </a:r>
            <a:r>
              <a:rPr lang="fr-FR" sz="2400" dirty="0" err="1" smtClean="0">
                <a:latin typeface="+mj-lt"/>
                <a:cs typeface="Arial" panose="020B0604020202020204" pitchFamily="34" charset="0"/>
              </a:rPr>
              <a:t>bringing</a:t>
            </a:r>
            <a:r>
              <a:rPr lang="fr-FR" sz="2400" dirty="0" smtClean="0">
                <a:latin typeface="+mj-lt"/>
                <a:cs typeface="Arial" panose="020B0604020202020204" pitchFamily="34" charset="0"/>
              </a:rPr>
              <a:t> </a:t>
            </a:r>
            <a:r>
              <a:rPr lang="fr-FR" sz="2400" dirty="0" err="1">
                <a:latin typeface="+mj-lt"/>
                <a:cs typeface="Arial" panose="020B0604020202020204" pitchFamily="34" charset="0"/>
              </a:rPr>
              <a:t>stability</a:t>
            </a:r>
            <a:r>
              <a:rPr lang="fr-FR" sz="2400" dirty="0">
                <a:latin typeface="+mj-lt"/>
                <a:cs typeface="Arial" panose="020B0604020202020204" pitchFamily="34" charset="0"/>
              </a:rPr>
              <a:t> to the </a:t>
            </a:r>
            <a:r>
              <a:rPr lang="fr-FR" sz="2400" dirty="0" err="1" smtClean="0">
                <a:latin typeface="+mj-lt"/>
                <a:cs typeface="Arial" panose="020B0604020202020204" pitchFamily="34" charset="0"/>
              </a:rPr>
              <a:t>whole</a:t>
            </a:r>
            <a:r>
              <a:rPr lang="fr-FR" sz="2400" dirty="0" smtClean="0">
                <a:latin typeface="+mj-lt"/>
                <a:cs typeface="Arial" panose="020B0604020202020204" pitchFamily="34" charset="0"/>
              </a:rPr>
              <a:t> </a:t>
            </a:r>
            <a:r>
              <a:rPr lang="fr-FR" sz="2400" dirty="0" err="1" smtClean="0">
                <a:latin typeface="+mj-lt"/>
                <a:cs typeface="Arial" panose="020B0604020202020204" pitchFamily="34" charset="0"/>
              </a:rPr>
              <a:t>shareholding</a:t>
            </a:r>
            <a:r>
              <a:rPr lang="fr-FR" sz="2400" dirty="0" smtClean="0">
                <a:latin typeface="+mj-lt"/>
                <a:cs typeface="Arial" panose="020B0604020202020204" pitchFamily="34" charset="0"/>
              </a:rPr>
              <a:t> structure;</a:t>
            </a:r>
            <a:endParaRPr lang="fr-FR" sz="2400" dirty="0">
              <a:latin typeface="+mj-lt"/>
              <a:cs typeface="Arial" panose="020B0604020202020204" pitchFamily="34" charset="0"/>
            </a:endParaRPr>
          </a:p>
          <a:p>
            <a:pPr lvl="0"/>
            <a:r>
              <a:rPr lang="fr-FR" sz="2400" dirty="0" err="1">
                <a:latin typeface="+mj-lt"/>
                <a:cs typeface="Arial" panose="020B0604020202020204" pitchFamily="34" charset="0"/>
              </a:rPr>
              <a:t>Companies</a:t>
            </a:r>
            <a:r>
              <a:rPr lang="fr-FR" sz="2400" dirty="0">
                <a:latin typeface="+mj-lt"/>
                <a:cs typeface="Arial" panose="020B0604020202020204" pitchFamily="34" charset="0"/>
              </a:rPr>
              <a:t> </a:t>
            </a:r>
            <a:r>
              <a:rPr lang="fr-FR" sz="2400" dirty="0" err="1">
                <a:latin typeface="+mj-lt"/>
                <a:cs typeface="Arial" panose="020B0604020202020204" pitchFamily="34" charset="0"/>
              </a:rPr>
              <a:t>will</a:t>
            </a:r>
            <a:r>
              <a:rPr lang="fr-FR" sz="2400" dirty="0">
                <a:latin typeface="+mj-lt"/>
                <a:cs typeface="Arial" panose="020B0604020202020204" pitchFamily="34" charset="0"/>
              </a:rPr>
              <a:t> </a:t>
            </a:r>
            <a:r>
              <a:rPr lang="fr-FR" sz="2400" dirty="0" err="1">
                <a:latin typeface="+mj-lt"/>
                <a:cs typeface="Arial" panose="020B0604020202020204" pitchFamily="34" charset="0"/>
              </a:rPr>
              <a:t>be</a:t>
            </a:r>
            <a:r>
              <a:rPr lang="fr-FR" sz="2400" dirty="0">
                <a:latin typeface="+mj-lt"/>
                <a:cs typeface="Arial" panose="020B0604020202020204" pitchFamily="34" charset="0"/>
              </a:rPr>
              <a:t> able to plan and </a:t>
            </a:r>
            <a:r>
              <a:rPr lang="fr-FR" sz="2400" dirty="0" err="1">
                <a:latin typeface="+mj-lt"/>
                <a:cs typeface="Arial" panose="020B0604020202020204" pitchFamily="34" charset="0"/>
              </a:rPr>
              <a:t>invest</a:t>
            </a:r>
            <a:r>
              <a:rPr lang="fr-FR" sz="2400" dirty="0">
                <a:latin typeface="+mj-lt"/>
                <a:cs typeface="Arial" panose="020B0604020202020204" pitchFamily="34" charset="0"/>
              </a:rPr>
              <a:t> for the long </a:t>
            </a:r>
            <a:r>
              <a:rPr lang="fr-FR" sz="2400" dirty="0" err="1" smtClean="0">
                <a:latin typeface="+mj-lt"/>
                <a:cs typeface="Arial" panose="020B0604020202020204" pitchFamily="34" charset="0"/>
              </a:rPr>
              <a:t>term</a:t>
            </a:r>
            <a:r>
              <a:rPr lang="fr-FR" sz="2400" dirty="0" smtClean="0">
                <a:latin typeface="+mj-lt"/>
                <a:cs typeface="Arial" panose="020B0604020202020204" pitchFamily="34" charset="0"/>
              </a:rPr>
              <a:t>;</a:t>
            </a:r>
            <a:endParaRPr lang="fr-FR" sz="2400" dirty="0">
              <a:latin typeface="+mj-lt"/>
              <a:cs typeface="Arial" panose="020B0604020202020204" pitchFamily="34" charset="0"/>
            </a:endParaRPr>
          </a:p>
          <a:p>
            <a:r>
              <a:rPr lang="fr-FR" sz="2400" dirty="0" err="1">
                <a:latin typeface="+mj-lt"/>
                <a:cs typeface="Arial" panose="020B0604020202020204" pitchFamily="34" charset="0"/>
              </a:rPr>
              <a:t>We</a:t>
            </a:r>
            <a:r>
              <a:rPr lang="fr-FR" sz="2400" dirty="0">
                <a:latin typeface="+mj-lt"/>
                <a:cs typeface="Arial" panose="020B0604020202020204" pitchFamily="34" charset="0"/>
              </a:rPr>
              <a:t> are </a:t>
            </a:r>
            <a:r>
              <a:rPr lang="fr-FR" sz="2400" dirty="0" err="1">
                <a:latin typeface="+mj-lt"/>
                <a:cs typeface="Arial" panose="020B0604020202020204" pitchFamily="34" charset="0"/>
              </a:rPr>
              <a:t>being</a:t>
            </a:r>
            <a:r>
              <a:rPr lang="fr-FR" sz="2400" dirty="0">
                <a:latin typeface="+mj-lt"/>
                <a:cs typeface="Arial" panose="020B0604020202020204" pitchFamily="34" charset="0"/>
              </a:rPr>
              <a:t> open </a:t>
            </a:r>
            <a:r>
              <a:rPr lang="fr-FR" sz="2400" dirty="0" err="1">
                <a:latin typeface="+mj-lt"/>
                <a:cs typeface="Arial" panose="020B0604020202020204" pitchFamily="34" charset="0"/>
              </a:rPr>
              <a:t>with</a:t>
            </a:r>
            <a:r>
              <a:rPr lang="fr-FR" sz="2400" dirty="0">
                <a:latin typeface="+mj-lt"/>
                <a:cs typeface="Arial" panose="020B0604020202020204" pitchFamily="34" charset="0"/>
              </a:rPr>
              <a:t> the </a:t>
            </a:r>
            <a:r>
              <a:rPr lang="fr-FR" sz="2400" dirty="0" err="1">
                <a:latin typeface="+mj-lt"/>
                <a:cs typeface="Arial" panose="020B0604020202020204" pitchFamily="34" charset="0"/>
              </a:rPr>
              <a:t>market</a:t>
            </a:r>
            <a:r>
              <a:rPr lang="fr-FR" sz="2400" dirty="0">
                <a:latin typeface="+mj-lt"/>
                <a:cs typeface="Arial" panose="020B0604020202020204" pitchFamily="34" charset="0"/>
              </a:rPr>
              <a:t> about </a:t>
            </a:r>
            <a:r>
              <a:rPr lang="fr-FR" sz="2400" dirty="0" err="1">
                <a:latin typeface="+mj-lt"/>
                <a:cs typeface="Arial" panose="020B0604020202020204" pitchFamily="34" charset="0"/>
              </a:rPr>
              <a:t>our</a:t>
            </a:r>
            <a:r>
              <a:rPr lang="fr-FR" sz="2400" dirty="0">
                <a:latin typeface="+mj-lt"/>
                <a:cs typeface="Arial" panose="020B0604020202020204" pitchFamily="34" charset="0"/>
              </a:rPr>
              <a:t> intention to </a:t>
            </a:r>
            <a:r>
              <a:rPr lang="fr-FR" sz="2400" dirty="0" err="1">
                <a:latin typeface="+mj-lt"/>
                <a:cs typeface="Arial" panose="020B0604020202020204" pitchFamily="34" charset="0"/>
              </a:rPr>
              <a:t>acquire</a:t>
            </a:r>
            <a:r>
              <a:rPr lang="fr-FR" sz="2400" dirty="0">
                <a:latin typeface="+mj-lt"/>
                <a:cs typeface="Arial" panose="020B0604020202020204" pitchFamily="34" charset="0"/>
              </a:rPr>
              <a:t> </a:t>
            </a:r>
            <a:r>
              <a:rPr lang="fr-FR" sz="2400" dirty="0" err="1">
                <a:latin typeface="+mj-lt"/>
                <a:cs typeface="Arial" panose="020B0604020202020204" pitchFamily="34" charset="0"/>
              </a:rPr>
              <a:t>various</a:t>
            </a:r>
            <a:r>
              <a:rPr lang="fr-FR" sz="2400" dirty="0">
                <a:latin typeface="+mj-lt"/>
                <a:cs typeface="Arial" panose="020B0604020202020204" pitchFamily="34" charset="0"/>
              </a:rPr>
              <a:t> </a:t>
            </a:r>
            <a:r>
              <a:rPr lang="fr-FR" sz="2400" dirty="0" err="1">
                <a:latin typeface="+mj-lt"/>
                <a:cs typeface="Arial" panose="020B0604020202020204" pitchFamily="34" charset="0"/>
              </a:rPr>
              <a:t>ownership</a:t>
            </a:r>
            <a:r>
              <a:rPr lang="fr-FR" sz="2400" dirty="0">
                <a:latin typeface="+mj-lt"/>
                <a:cs typeface="Arial" panose="020B0604020202020204" pitchFamily="34" charset="0"/>
              </a:rPr>
              <a:t> </a:t>
            </a:r>
            <a:r>
              <a:rPr lang="fr-FR" sz="2400" dirty="0" err="1" smtClean="0">
                <a:latin typeface="+mj-lt"/>
                <a:cs typeface="Arial" panose="020B0604020202020204" pitchFamily="34" charset="0"/>
              </a:rPr>
              <a:t>stakes</a:t>
            </a:r>
            <a:r>
              <a:rPr lang="fr-FR" sz="2400" dirty="0" smtClean="0">
                <a:latin typeface="+mj-lt"/>
                <a:cs typeface="Arial" panose="020B0604020202020204" pitchFamily="34" charset="0"/>
              </a:rPr>
              <a:t>;</a:t>
            </a:r>
            <a:endParaRPr lang="fr-FR" sz="2400" dirty="0">
              <a:latin typeface="+mj-lt"/>
              <a:cs typeface="Arial" panose="020B0604020202020204" pitchFamily="34" charset="0"/>
            </a:endParaRPr>
          </a:p>
          <a:p>
            <a:r>
              <a:rPr lang="fr-FR" sz="2400" dirty="0" err="1">
                <a:latin typeface="+mj-lt"/>
                <a:cs typeface="Arial" panose="020B0604020202020204" pitchFamily="34" charset="0"/>
              </a:rPr>
              <a:t>We</a:t>
            </a:r>
            <a:r>
              <a:rPr lang="fr-FR" sz="2400" dirty="0">
                <a:latin typeface="+mj-lt"/>
                <a:cs typeface="Arial" panose="020B0604020202020204" pitchFamily="34" charset="0"/>
              </a:rPr>
              <a:t> are </a:t>
            </a:r>
            <a:r>
              <a:rPr lang="fr-FR" sz="2400" dirty="0" err="1">
                <a:latin typeface="+mj-lt"/>
                <a:cs typeface="Arial" panose="020B0604020202020204" pitchFamily="34" charset="0"/>
              </a:rPr>
              <a:t>preparing</a:t>
            </a:r>
            <a:r>
              <a:rPr lang="fr-FR" sz="2400" dirty="0">
                <a:latin typeface="+mj-lt"/>
                <a:cs typeface="Arial" panose="020B0604020202020204" pitchFamily="34" charset="0"/>
              </a:rPr>
              <a:t> the relevant </a:t>
            </a:r>
            <a:r>
              <a:rPr lang="fr-FR" sz="2400" dirty="0" err="1">
                <a:latin typeface="+mj-lt"/>
                <a:cs typeface="Arial" panose="020B0604020202020204" pitchFamily="34" charset="0"/>
              </a:rPr>
              <a:t>regulatory</a:t>
            </a:r>
            <a:r>
              <a:rPr lang="fr-FR" sz="2400" dirty="0">
                <a:latin typeface="+mj-lt"/>
                <a:cs typeface="Arial" panose="020B0604020202020204" pitchFamily="34" charset="0"/>
              </a:rPr>
              <a:t> </a:t>
            </a:r>
            <a:r>
              <a:rPr lang="fr-FR" sz="2400" dirty="0" smtClean="0">
                <a:latin typeface="+mj-lt"/>
                <a:cs typeface="Arial" panose="020B0604020202020204" pitchFamily="34" charset="0"/>
              </a:rPr>
              <a:t>applications </a:t>
            </a:r>
            <a:endParaRPr lang="fr-FR" sz="2400" dirty="0">
              <a:latin typeface="+mj-lt"/>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937B080C-FE5C-41A2-A9A6-80DA7D169A72}" type="slidenum">
              <a:rPr lang="fr-FR" smtClean="0"/>
              <a:pPr/>
              <a:t>11</a:t>
            </a:fld>
            <a:endParaRPr lang="fr-FR"/>
          </a:p>
        </p:txBody>
      </p:sp>
      <p:sp>
        <p:nvSpPr>
          <p:cNvPr id="8" name="Espace réservé du pied de page 6"/>
          <p:cNvSpPr>
            <a:spLocks noGrp="1"/>
          </p:cNvSpPr>
          <p:nvPr>
            <p:ph type="ftr" sz="quarter" idx="11"/>
          </p:nvPr>
        </p:nvSpPr>
        <p:spPr>
          <a:xfrm>
            <a:off x="222738" y="6105516"/>
            <a:ext cx="11840307" cy="557345"/>
          </a:xfrm>
        </p:spPr>
        <p:txBody>
          <a:bodyPr/>
          <a:lstStyle/>
          <a:p>
            <a:pPr algn="l"/>
            <a:r>
              <a:rPr lang="fr-FR" dirty="0"/>
              <a:t> </a:t>
            </a:r>
          </a:p>
          <a:p>
            <a:pPr algn="l"/>
            <a:r>
              <a:rPr lang="fr-FR" dirty="0"/>
              <a:t> </a:t>
            </a:r>
          </a:p>
          <a:p>
            <a:pPr algn="l"/>
            <a:r>
              <a:rPr lang="fr-FR" dirty="0"/>
              <a:t> </a:t>
            </a:r>
          </a:p>
          <a:p>
            <a:pPr algn="l"/>
            <a:r>
              <a:rPr lang="en-US" dirty="0" smtClean="0"/>
              <a:t>Press </a:t>
            </a:r>
            <a:r>
              <a:rPr lang="en-US" dirty="0"/>
              <a:t>contact: M. Pascal Irastorza </a:t>
            </a:r>
            <a:r>
              <a:rPr lang="en-US" dirty="0" smtClean="0"/>
              <a:t>	</a:t>
            </a:r>
            <a:r>
              <a:rPr lang="fr-FR" dirty="0" smtClean="0"/>
              <a:t>Tel</a:t>
            </a:r>
            <a:r>
              <a:rPr lang="fr-FR" dirty="0"/>
              <a:t>: +359 8 76 17 74 44 </a:t>
            </a:r>
            <a:r>
              <a:rPr lang="fr-FR" dirty="0" smtClean="0"/>
              <a:t>	E-mail</a:t>
            </a:r>
            <a:r>
              <a:rPr lang="fr-FR" dirty="0"/>
              <a:t>: </a:t>
            </a:r>
            <a:r>
              <a:rPr lang="fr-FR" u="sng" dirty="0">
                <a:hlinkClick r:id="rId2"/>
              </a:rPr>
              <a:t>press.contact@lic33.com</a:t>
            </a:r>
            <a:endParaRPr lang="fr-FR" dirty="0"/>
          </a:p>
          <a:p>
            <a:endParaRPr lang="fr-FR" dirty="0"/>
          </a:p>
        </p:txBody>
      </p:sp>
      <p:pic>
        <p:nvPicPr>
          <p:cNvPr id="7" name="Imag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169" y="0"/>
            <a:ext cx="12245138" cy="1336431"/>
          </a:xfrm>
          <a:prstGeom prst="rect">
            <a:avLst/>
          </a:prstGeom>
        </p:spPr>
      </p:pic>
    </p:spTree>
    <p:extLst>
      <p:ext uri="{BB962C8B-B14F-4D97-AF65-F5344CB8AC3E}">
        <p14:creationId xmlns:p14="http://schemas.microsoft.com/office/powerpoint/2010/main" xmlns="" val="904804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570616"/>
            <a:ext cx="10515600" cy="4606347"/>
          </a:xfrm>
        </p:spPr>
        <p:txBody>
          <a:bodyPr>
            <a:normAutofit/>
          </a:bodyPr>
          <a:lstStyle/>
          <a:p>
            <a:pPr marL="0" indent="0">
              <a:buNone/>
            </a:pPr>
            <a:r>
              <a:rPr lang="en-US" b="1" u="sng" dirty="0" smtClean="0">
                <a:solidFill>
                  <a:schemeClr val="bg2">
                    <a:lumMod val="25000"/>
                  </a:schemeClr>
                </a:solidFill>
                <a:latin typeface="+mj-lt"/>
                <a:cs typeface="Arial" panose="020B0604020202020204" pitchFamily="34" charset="0"/>
              </a:rPr>
              <a:t>Restructure</a:t>
            </a:r>
          </a:p>
          <a:p>
            <a:pPr marL="0" indent="0">
              <a:buNone/>
            </a:pPr>
            <a:endParaRPr lang="fr-FR" sz="2400" b="1" dirty="0">
              <a:solidFill>
                <a:schemeClr val="bg2">
                  <a:lumMod val="25000"/>
                </a:schemeClr>
              </a:solidFill>
              <a:latin typeface="+mj-lt"/>
              <a:cs typeface="Arial" panose="020B0604020202020204" pitchFamily="34" charset="0"/>
            </a:endParaRPr>
          </a:p>
          <a:p>
            <a:pPr lvl="0"/>
            <a:r>
              <a:rPr lang="en-US" sz="2400" dirty="0">
                <a:solidFill>
                  <a:schemeClr val="bg2">
                    <a:lumMod val="25000"/>
                  </a:schemeClr>
                </a:solidFill>
                <a:latin typeface="+mj-lt"/>
                <a:cs typeface="Arial" panose="020B0604020202020204" pitchFamily="34" charset="0"/>
              </a:rPr>
              <a:t>The current legal structure needs reworking to be more efficient and to unwind the various CCB debts embedded in it</a:t>
            </a:r>
            <a:endParaRPr lang="fr-FR" sz="2400" dirty="0">
              <a:solidFill>
                <a:schemeClr val="bg2">
                  <a:lumMod val="25000"/>
                </a:schemeClr>
              </a:solidFill>
              <a:latin typeface="+mj-lt"/>
              <a:cs typeface="Arial" panose="020B0604020202020204" pitchFamily="34" charset="0"/>
            </a:endParaRPr>
          </a:p>
          <a:p>
            <a:r>
              <a:rPr lang="fr-FR" sz="2400" dirty="0" err="1">
                <a:solidFill>
                  <a:schemeClr val="bg2">
                    <a:lumMod val="25000"/>
                  </a:schemeClr>
                </a:solidFill>
                <a:latin typeface="+mj-lt"/>
                <a:cs typeface="Arial" panose="020B0604020202020204" pitchFamily="34" charset="0"/>
              </a:rPr>
              <a:t>We</a:t>
            </a:r>
            <a:r>
              <a:rPr lang="fr-FR" sz="2400" dirty="0">
                <a:solidFill>
                  <a:schemeClr val="bg2">
                    <a:lumMod val="25000"/>
                  </a:schemeClr>
                </a:solidFill>
                <a:latin typeface="+mj-lt"/>
                <a:cs typeface="Arial" panose="020B0604020202020204" pitchFamily="34" charset="0"/>
              </a:rPr>
              <a:t> </a:t>
            </a:r>
            <a:r>
              <a:rPr lang="en-US" sz="2400" dirty="0">
                <a:solidFill>
                  <a:schemeClr val="bg2">
                    <a:lumMod val="25000"/>
                  </a:schemeClr>
                </a:solidFill>
                <a:latin typeface="+mj-lt"/>
                <a:cs typeface="Arial" panose="020B0604020202020204" pitchFamily="34" charset="0"/>
              </a:rPr>
              <a:t>will </a:t>
            </a:r>
            <a:r>
              <a:rPr lang="en-US" sz="2400" b="1" dirty="0">
                <a:solidFill>
                  <a:schemeClr val="bg2">
                    <a:lumMod val="25000"/>
                  </a:schemeClr>
                </a:solidFill>
                <a:latin typeface="+mj-lt"/>
                <a:cs typeface="Arial" panose="020B0604020202020204" pitchFamily="34" charset="0"/>
              </a:rPr>
              <a:t>pursue a legal and financial reorganization of the various holding companies </a:t>
            </a:r>
            <a:r>
              <a:rPr lang="en-US" sz="2400" dirty="0">
                <a:solidFill>
                  <a:schemeClr val="bg2">
                    <a:lumMod val="25000"/>
                  </a:schemeClr>
                </a:solidFill>
                <a:latin typeface="+mj-lt"/>
                <a:cs typeface="Arial" panose="020B0604020202020204" pitchFamily="34" charset="0"/>
              </a:rPr>
              <a:t>to get rid of inefficient structures</a:t>
            </a:r>
          </a:p>
          <a:p>
            <a:r>
              <a:rPr lang="en-US" sz="2400" dirty="0">
                <a:solidFill>
                  <a:schemeClr val="bg2">
                    <a:lumMod val="25000"/>
                  </a:schemeClr>
                </a:solidFill>
                <a:latin typeface="+mj-lt"/>
                <a:cs typeface="Arial" panose="020B0604020202020204" pitchFamily="34" charset="0"/>
              </a:rPr>
              <a:t>This goes hand-in-hand with </a:t>
            </a:r>
            <a:r>
              <a:rPr lang="en-US" sz="2400" b="1" dirty="0">
                <a:solidFill>
                  <a:schemeClr val="bg2">
                    <a:lumMod val="25000"/>
                  </a:schemeClr>
                </a:solidFill>
                <a:latin typeface="+mj-lt"/>
                <a:cs typeface="Arial" panose="020B0604020202020204" pitchFamily="34" charset="0"/>
              </a:rPr>
              <a:t>repaying the debts owed to CCB </a:t>
            </a:r>
            <a:endParaRPr lang="en-US" sz="2400" b="1" dirty="0" smtClean="0">
              <a:solidFill>
                <a:schemeClr val="bg2">
                  <a:lumMod val="25000"/>
                </a:schemeClr>
              </a:solidFill>
              <a:latin typeface="+mj-lt"/>
              <a:cs typeface="Arial" panose="020B0604020202020204" pitchFamily="34" charset="0"/>
            </a:endParaRPr>
          </a:p>
          <a:p>
            <a:r>
              <a:rPr lang="en-US" sz="2400" dirty="0" smtClean="0">
                <a:solidFill>
                  <a:schemeClr val="bg2">
                    <a:lumMod val="25000"/>
                  </a:schemeClr>
                </a:solidFill>
                <a:latin typeface="+mj-lt"/>
                <a:cs typeface="Arial" panose="020B0604020202020204" pitchFamily="34" charset="0"/>
              </a:rPr>
              <a:t>The criteria for the restructuring is to bring total transparency to the situation.</a:t>
            </a:r>
            <a:endParaRPr lang="en-US" sz="2400" dirty="0">
              <a:solidFill>
                <a:schemeClr val="bg2">
                  <a:lumMod val="25000"/>
                </a:schemeClr>
              </a:solidFill>
              <a:latin typeface="+mj-lt"/>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937B080C-FE5C-41A2-A9A6-80DA7D169A72}" type="slidenum">
              <a:rPr lang="fr-FR" smtClean="0"/>
              <a:pPr/>
              <a:t>12</a:t>
            </a:fld>
            <a:endParaRPr lang="fr-FR"/>
          </a:p>
        </p:txBody>
      </p:sp>
      <p:sp>
        <p:nvSpPr>
          <p:cNvPr id="8" name="Espace réservé du pied de page 6"/>
          <p:cNvSpPr>
            <a:spLocks noGrp="1"/>
          </p:cNvSpPr>
          <p:nvPr>
            <p:ph type="ftr" sz="quarter" idx="11"/>
          </p:nvPr>
        </p:nvSpPr>
        <p:spPr>
          <a:xfrm>
            <a:off x="222738" y="6105516"/>
            <a:ext cx="11840307" cy="557345"/>
          </a:xfrm>
        </p:spPr>
        <p:txBody>
          <a:bodyPr/>
          <a:lstStyle/>
          <a:p>
            <a:pPr algn="l"/>
            <a:r>
              <a:rPr lang="fr-FR" dirty="0"/>
              <a:t> </a:t>
            </a:r>
          </a:p>
          <a:p>
            <a:pPr algn="l"/>
            <a:r>
              <a:rPr lang="fr-FR" dirty="0"/>
              <a:t> </a:t>
            </a:r>
          </a:p>
          <a:p>
            <a:pPr algn="l"/>
            <a:r>
              <a:rPr lang="fr-FR" dirty="0"/>
              <a:t> </a:t>
            </a:r>
          </a:p>
          <a:p>
            <a:pPr algn="l"/>
            <a:r>
              <a:rPr lang="en-US" dirty="0" smtClean="0"/>
              <a:t>Press </a:t>
            </a:r>
            <a:r>
              <a:rPr lang="en-US" dirty="0"/>
              <a:t>contact: M. Pascal Irastorza </a:t>
            </a:r>
            <a:r>
              <a:rPr lang="en-US" dirty="0" smtClean="0"/>
              <a:t>	</a:t>
            </a:r>
            <a:r>
              <a:rPr lang="fr-FR" dirty="0" smtClean="0"/>
              <a:t>Tel</a:t>
            </a:r>
            <a:r>
              <a:rPr lang="fr-FR" dirty="0"/>
              <a:t>: +359 8 76 17 74 44 </a:t>
            </a:r>
            <a:r>
              <a:rPr lang="fr-FR" dirty="0" smtClean="0"/>
              <a:t>	E-mail</a:t>
            </a:r>
            <a:r>
              <a:rPr lang="fr-FR" dirty="0"/>
              <a:t>: </a:t>
            </a:r>
            <a:r>
              <a:rPr lang="fr-FR" u="sng" dirty="0">
                <a:hlinkClick r:id="rId2"/>
              </a:rPr>
              <a:t>press.contact@lic33.com</a:t>
            </a:r>
            <a:endParaRPr lang="fr-FR" dirty="0"/>
          </a:p>
          <a:p>
            <a:endParaRPr lang="fr-FR" dirty="0"/>
          </a:p>
        </p:txBody>
      </p:sp>
      <p:pic>
        <p:nvPicPr>
          <p:cNvPr id="7" name="Imag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169" y="0"/>
            <a:ext cx="12245138" cy="1336431"/>
          </a:xfrm>
          <a:prstGeom prst="rect">
            <a:avLst/>
          </a:prstGeom>
        </p:spPr>
      </p:pic>
    </p:spTree>
    <p:extLst>
      <p:ext uri="{BB962C8B-B14F-4D97-AF65-F5344CB8AC3E}">
        <p14:creationId xmlns:p14="http://schemas.microsoft.com/office/powerpoint/2010/main" xmlns="" val="17581003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570616"/>
            <a:ext cx="10515600" cy="4606347"/>
          </a:xfrm>
        </p:spPr>
        <p:txBody>
          <a:bodyPr>
            <a:normAutofit/>
          </a:bodyPr>
          <a:lstStyle/>
          <a:p>
            <a:pPr marL="0" indent="0">
              <a:buNone/>
            </a:pPr>
            <a:r>
              <a:rPr lang="en-US" b="1" u="sng" dirty="0" smtClean="0">
                <a:solidFill>
                  <a:schemeClr val="bg2">
                    <a:lumMod val="25000"/>
                  </a:schemeClr>
                </a:solidFill>
                <a:latin typeface="+mj-lt"/>
                <a:cs typeface="Arial" panose="020B0604020202020204" pitchFamily="34" charset="0"/>
              </a:rPr>
              <a:t>Refinance</a:t>
            </a:r>
          </a:p>
          <a:p>
            <a:pPr marL="0" indent="0">
              <a:buNone/>
            </a:pPr>
            <a:endParaRPr lang="en-US" sz="2400" b="1" u="sng" dirty="0">
              <a:solidFill>
                <a:schemeClr val="bg2">
                  <a:lumMod val="25000"/>
                </a:schemeClr>
              </a:solidFill>
              <a:latin typeface="+mj-lt"/>
              <a:cs typeface="Arial" panose="020B0604020202020204" pitchFamily="34" charset="0"/>
            </a:endParaRPr>
          </a:p>
          <a:p>
            <a:r>
              <a:rPr lang="fr-FR" sz="2400" dirty="0" err="1">
                <a:solidFill>
                  <a:schemeClr val="bg2">
                    <a:lumMod val="25000"/>
                  </a:schemeClr>
                </a:solidFill>
                <a:latin typeface="+mj-lt"/>
                <a:cs typeface="Arial" panose="020B0604020202020204" pitchFamily="34" charset="0"/>
              </a:rPr>
              <a:t>We</a:t>
            </a:r>
            <a:r>
              <a:rPr lang="fr-FR" sz="2400" dirty="0">
                <a:solidFill>
                  <a:schemeClr val="bg2">
                    <a:lumMod val="25000"/>
                  </a:schemeClr>
                </a:solidFill>
                <a:latin typeface="+mj-lt"/>
                <a:cs typeface="Arial" panose="020B0604020202020204" pitchFamily="34" charset="0"/>
              </a:rPr>
              <a:t> are </a:t>
            </a:r>
            <a:r>
              <a:rPr lang="fr-FR" sz="2400" b="1" dirty="0">
                <a:solidFill>
                  <a:schemeClr val="bg2">
                    <a:lumMod val="25000"/>
                  </a:schemeClr>
                </a:solidFill>
                <a:latin typeface="+mj-lt"/>
                <a:cs typeface="Arial" panose="020B0604020202020204" pitchFamily="34" charset="0"/>
              </a:rPr>
              <a:t>in discussions to refinance the </a:t>
            </a:r>
            <a:r>
              <a:rPr lang="fr-FR" sz="2400" b="1" dirty="0" err="1">
                <a:solidFill>
                  <a:schemeClr val="bg2">
                    <a:lumMod val="25000"/>
                  </a:schemeClr>
                </a:solidFill>
                <a:latin typeface="+mj-lt"/>
                <a:cs typeface="Arial" panose="020B0604020202020204" pitchFamily="34" charset="0"/>
              </a:rPr>
              <a:t>equity</a:t>
            </a:r>
            <a:r>
              <a:rPr lang="fr-FR" sz="2400" b="1" dirty="0">
                <a:solidFill>
                  <a:schemeClr val="bg2">
                    <a:lumMod val="25000"/>
                  </a:schemeClr>
                </a:solidFill>
                <a:latin typeface="+mj-lt"/>
                <a:cs typeface="Arial" panose="020B0604020202020204" pitchFamily="34" charset="0"/>
              </a:rPr>
              <a:t> bridge </a:t>
            </a:r>
            <a:r>
              <a:rPr lang="fr-FR" sz="2400" b="1" dirty="0" err="1">
                <a:solidFill>
                  <a:schemeClr val="bg2">
                    <a:lumMod val="25000"/>
                  </a:schemeClr>
                </a:solidFill>
                <a:latin typeface="+mj-lt"/>
                <a:cs typeface="Arial" panose="020B0604020202020204" pitchFamily="34" charset="0"/>
              </a:rPr>
              <a:t>loan</a:t>
            </a:r>
            <a:r>
              <a:rPr lang="fr-FR" sz="2400" b="1" dirty="0">
                <a:solidFill>
                  <a:schemeClr val="bg2">
                    <a:lumMod val="25000"/>
                  </a:schemeClr>
                </a:solidFill>
                <a:latin typeface="+mj-lt"/>
                <a:cs typeface="Arial" panose="020B0604020202020204" pitchFamily="34" charset="0"/>
              </a:rPr>
              <a:t> due </a:t>
            </a:r>
            <a:r>
              <a:rPr lang="fr-FR" sz="2400" dirty="0">
                <a:solidFill>
                  <a:schemeClr val="bg2">
                    <a:lumMod val="25000"/>
                  </a:schemeClr>
                </a:solidFill>
                <a:latin typeface="+mj-lt"/>
                <a:cs typeface="Arial" panose="020B0604020202020204" pitchFamily="34" charset="0"/>
              </a:rPr>
              <a:t>in May, at the </a:t>
            </a:r>
            <a:r>
              <a:rPr lang="fr-FR" sz="2400" dirty="0" err="1">
                <a:solidFill>
                  <a:schemeClr val="bg2">
                    <a:lumMod val="25000"/>
                  </a:schemeClr>
                </a:solidFill>
                <a:latin typeface="+mj-lt"/>
                <a:cs typeface="Arial" panose="020B0604020202020204" pitchFamily="34" charset="0"/>
              </a:rPr>
              <a:t>level</a:t>
            </a:r>
            <a:r>
              <a:rPr lang="fr-FR" sz="2400" dirty="0">
                <a:solidFill>
                  <a:schemeClr val="bg2">
                    <a:lumMod val="25000"/>
                  </a:schemeClr>
                </a:solidFill>
                <a:latin typeface="+mj-lt"/>
                <a:cs typeface="Arial" panose="020B0604020202020204" pitchFamily="34" charset="0"/>
              </a:rPr>
              <a:t> </a:t>
            </a:r>
            <a:r>
              <a:rPr lang="fr-FR" sz="2400" dirty="0" err="1">
                <a:solidFill>
                  <a:schemeClr val="bg2">
                    <a:lumMod val="25000"/>
                  </a:schemeClr>
                </a:solidFill>
                <a:latin typeface="+mj-lt"/>
                <a:cs typeface="Arial" panose="020B0604020202020204" pitchFamily="34" charset="0"/>
              </a:rPr>
              <a:t>above</a:t>
            </a:r>
            <a:r>
              <a:rPr lang="fr-FR" sz="2400" dirty="0">
                <a:solidFill>
                  <a:schemeClr val="bg2">
                    <a:lumMod val="25000"/>
                  </a:schemeClr>
                </a:solidFill>
                <a:latin typeface="+mj-lt"/>
                <a:cs typeface="Arial" panose="020B0604020202020204" pitchFamily="34" charset="0"/>
              </a:rPr>
              <a:t> </a:t>
            </a:r>
            <a:r>
              <a:rPr lang="fr-FR" sz="2400" dirty="0" err="1" smtClean="0">
                <a:solidFill>
                  <a:schemeClr val="bg2">
                    <a:lumMod val="25000"/>
                  </a:schemeClr>
                </a:solidFill>
                <a:latin typeface="+mj-lt"/>
                <a:cs typeface="Arial" panose="020B0604020202020204" pitchFamily="34" charset="0"/>
              </a:rPr>
              <a:t>Vivacom</a:t>
            </a:r>
            <a:r>
              <a:rPr lang="fr-FR" sz="2400" dirty="0" smtClean="0">
                <a:solidFill>
                  <a:schemeClr val="bg2">
                    <a:lumMod val="25000"/>
                  </a:schemeClr>
                </a:solidFill>
                <a:latin typeface="+mj-lt"/>
                <a:cs typeface="Arial" panose="020B0604020202020204" pitchFamily="34" charset="0"/>
              </a:rPr>
              <a:t>;</a:t>
            </a:r>
            <a:endParaRPr lang="fr-FR" sz="2400" dirty="0">
              <a:solidFill>
                <a:schemeClr val="bg2">
                  <a:lumMod val="25000"/>
                </a:schemeClr>
              </a:solidFill>
              <a:latin typeface="+mj-lt"/>
              <a:cs typeface="Arial" panose="020B0604020202020204" pitchFamily="34" charset="0"/>
            </a:endParaRPr>
          </a:p>
          <a:p>
            <a:r>
              <a:rPr lang="en-US" sz="2400" dirty="0">
                <a:solidFill>
                  <a:schemeClr val="bg2">
                    <a:lumMod val="25000"/>
                  </a:schemeClr>
                </a:solidFill>
                <a:latin typeface="+mj-lt"/>
                <a:cs typeface="Arial" panose="020B0604020202020204" pitchFamily="34" charset="0"/>
              </a:rPr>
              <a:t>We </a:t>
            </a:r>
            <a:r>
              <a:rPr lang="en-US" sz="2400" b="1" dirty="0">
                <a:solidFill>
                  <a:schemeClr val="bg2">
                    <a:lumMod val="25000"/>
                  </a:schemeClr>
                </a:solidFill>
                <a:latin typeface="+mj-lt"/>
                <a:cs typeface="Arial" panose="020B0604020202020204" pitchFamily="34" charset="0"/>
              </a:rPr>
              <a:t>intend to honor proven, existing CCB debts</a:t>
            </a:r>
            <a:r>
              <a:rPr lang="en-US" sz="2400" dirty="0">
                <a:solidFill>
                  <a:schemeClr val="bg2">
                    <a:lumMod val="25000"/>
                  </a:schemeClr>
                </a:solidFill>
                <a:latin typeface="+mj-lt"/>
                <a:cs typeface="Arial" panose="020B0604020202020204" pitchFamily="34" charset="0"/>
              </a:rPr>
              <a:t> by </a:t>
            </a:r>
            <a:r>
              <a:rPr lang="en-US" sz="2400" dirty="0" smtClean="0">
                <a:solidFill>
                  <a:schemeClr val="bg2">
                    <a:lumMod val="25000"/>
                  </a:schemeClr>
                </a:solidFill>
                <a:latin typeface="+mj-lt"/>
                <a:cs typeface="Arial" panose="020B0604020202020204" pitchFamily="34" charset="0"/>
              </a:rPr>
              <a:t>re-structuring, servicing </a:t>
            </a:r>
            <a:r>
              <a:rPr lang="en-US" sz="2400" dirty="0">
                <a:solidFill>
                  <a:schemeClr val="bg2">
                    <a:lumMod val="25000"/>
                  </a:schemeClr>
                </a:solidFill>
                <a:latin typeface="+mj-lt"/>
                <a:cs typeface="Arial" panose="020B0604020202020204" pitchFamily="34" charset="0"/>
              </a:rPr>
              <a:t>and refinancing </a:t>
            </a:r>
            <a:r>
              <a:rPr lang="en-US" sz="2400" dirty="0" smtClean="0">
                <a:solidFill>
                  <a:schemeClr val="bg2">
                    <a:lumMod val="25000"/>
                  </a:schemeClr>
                </a:solidFill>
                <a:latin typeface="+mj-lt"/>
                <a:cs typeface="Arial" panose="020B0604020202020204" pitchFamily="34" charset="0"/>
              </a:rPr>
              <a:t>them; </a:t>
            </a:r>
            <a:endParaRPr lang="en-US" sz="2400" dirty="0">
              <a:solidFill>
                <a:schemeClr val="bg2">
                  <a:lumMod val="25000"/>
                </a:schemeClr>
              </a:solidFill>
              <a:latin typeface="+mj-lt"/>
              <a:cs typeface="Arial" panose="020B0604020202020204" pitchFamily="34" charset="0"/>
            </a:endParaRPr>
          </a:p>
          <a:p>
            <a:r>
              <a:rPr lang="en-US" sz="2400" dirty="0">
                <a:solidFill>
                  <a:schemeClr val="bg2">
                    <a:lumMod val="25000"/>
                  </a:schemeClr>
                </a:solidFill>
                <a:latin typeface="+mj-lt"/>
                <a:cs typeface="Arial" panose="020B0604020202020204" pitchFamily="34" charset="0"/>
              </a:rPr>
              <a:t>We view ourselves as partners of the Bulgarian government in repaying debts owed to CCB  </a:t>
            </a:r>
          </a:p>
          <a:p>
            <a:r>
              <a:rPr lang="en-US" sz="2400" dirty="0">
                <a:solidFill>
                  <a:schemeClr val="bg2">
                    <a:lumMod val="25000"/>
                  </a:schemeClr>
                </a:solidFill>
                <a:latin typeface="+mj-lt"/>
                <a:cs typeface="Arial" panose="020B0604020202020204" pitchFamily="34" charset="0"/>
              </a:rPr>
              <a:t>We will examine ways to </a:t>
            </a:r>
            <a:r>
              <a:rPr lang="en-US" sz="2400" b="1" dirty="0">
                <a:solidFill>
                  <a:schemeClr val="bg2">
                    <a:lumMod val="25000"/>
                  </a:schemeClr>
                </a:solidFill>
                <a:latin typeface="+mj-lt"/>
                <a:cs typeface="Arial" panose="020B0604020202020204" pitchFamily="34" charset="0"/>
              </a:rPr>
              <a:t>optimize the capital structures</a:t>
            </a:r>
            <a:r>
              <a:rPr lang="en-US" sz="2400" dirty="0">
                <a:solidFill>
                  <a:schemeClr val="bg2">
                    <a:lumMod val="25000"/>
                  </a:schemeClr>
                </a:solidFill>
                <a:latin typeface="+mj-lt"/>
                <a:cs typeface="Arial" panose="020B0604020202020204" pitchFamily="34" charset="0"/>
              </a:rPr>
              <a:t> of the various operating companies</a:t>
            </a:r>
          </a:p>
          <a:p>
            <a:endParaRPr lang="en-US" dirty="0">
              <a:solidFill>
                <a:schemeClr val="bg2">
                  <a:lumMod val="25000"/>
                </a:schemeClr>
              </a:solidFill>
              <a:latin typeface="+mj-lt"/>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937B080C-FE5C-41A2-A9A6-80DA7D169A72}" type="slidenum">
              <a:rPr lang="fr-FR" smtClean="0"/>
              <a:pPr/>
              <a:t>13</a:t>
            </a:fld>
            <a:endParaRPr lang="fr-FR"/>
          </a:p>
        </p:txBody>
      </p:sp>
      <p:sp>
        <p:nvSpPr>
          <p:cNvPr id="8" name="Espace réservé du pied de page 6"/>
          <p:cNvSpPr>
            <a:spLocks noGrp="1"/>
          </p:cNvSpPr>
          <p:nvPr>
            <p:ph type="ftr" sz="quarter" idx="11"/>
          </p:nvPr>
        </p:nvSpPr>
        <p:spPr>
          <a:xfrm>
            <a:off x="222738" y="6105516"/>
            <a:ext cx="11840307" cy="557345"/>
          </a:xfrm>
        </p:spPr>
        <p:txBody>
          <a:bodyPr/>
          <a:lstStyle/>
          <a:p>
            <a:pPr algn="l"/>
            <a:r>
              <a:rPr lang="fr-FR" dirty="0"/>
              <a:t> </a:t>
            </a:r>
          </a:p>
          <a:p>
            <a:pPr algn="l"/>
            <a:r>
              <a:rPr lang="fr-FR" dirty="0"/>
              <a:t> </a:t>
            </a:r>
          </a:p>
          <a:p>
            <a:pPr algn="l"/>
            <a:r>
              <a:rPr lang="fr-FR" dirty="0"/>
              <a:t> </a:t>
            </a:r>
          </a:p>
          <a:p>
            <a:pPr algn="l"/>
            <a:r>
              <a:rPr lang="en-US" dirty="0" smtClean="0"/>
              <a:t>Press </a:t>
            </a:r>
            <a:r>
              <a:rPr lang="en-US" dirty="0"/>
              <a:t>contact: M. Pascal Irastorza </a:t>
            </a:r>
            <a:r>
              <a:rPr lang="en-US" dirty="0" smtClean="0"/>
              <a:t>	</a:t>
            </a:r>
            <a:r>
              <a:rPr lang="fr-FR" dirty="0" smtClean="0"/>
              <a:t>Tel</a:t>
            </a:r>
            <a:r>
              <a:rPr lang="fr-FR" dirty="0"/>
              <a:t>: +359 8 76 17 74 44 </a:t>
            </a:r>
            <a:r>
              <a:rPr lang="fr-FR" dirty="0" smtClean="0"/>
              <a:t>	E-mail</a:t>
            </a:r>
            <a:r>
              <a:rPr lang="fr-FR" dirty="0"/>
              <a:t>: </a:t>
            </a:r>
            <a:r>
              <a:rPr lang="fr-FR" u="sng" dirty="0">
                <a:hlinkClick r:id="rId2"/>
              </a:rPr>
              <a:t>press.contact@lic33.com</a:t>
            </a:r>
            <a:endParaRPr lang="fr-FR" dirty="0"/>
          </a:p>
          <a:p>
            <a:endParaRPr lang="fr-FR" dirty="0"/>
          </a:p>
        </p:txBody>
      </p:sp>
      <p:pic>
        <p:nvPicPr>
          <p:cNvPr id="7" name="Imag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169" y="0"/>
            <a:ext cx="12245138" cy="1336431"/>
          </a:xfrm>
          <a:prstGeom prst="rect">
            <a:avLst/>
          </a:prstGeom>
        </p:spPr>
      </p:pic>
    </p:spTree>
    <p:extLst>
      <p:ext uri="{BB962C8B-B14F-4D97-AF65-F5344CB8AC3E}">
        <p14:creationId xmlns:p14="http://schemas.microsoft.com/office/powerpoint/2010/main" xmlns="" val="29974295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199" y="1743564"/>
            <a:ext cx="11224845" cy="4612786"/>
          </a:xfrm>
        </p:spPr>
        <p:txBody>
          <a:bodyPr>
            <a:noAutofit/>
          </a:bodyPr>
          <a:lstStyle/>
          <a:p>
            <a:pPr marL="0" indent="0">
              <a:buNone/>
            </a:pPr>
            <a:r>
              <a:rPr lang="en-US" b="1" u="sng" dirty="0" smtClean="0">
                <a:solidFill>
                  <a:schemeClr val="bg2">
                    <a:lumMod val="25000"/>
                  </a:schemeClr>
                </a:solidFill>
                <a:latin typeface="+mj-lt"/>
                <a:cs typeface="Arial" panose="020B0604020202020204" pitchFamily="34" charset="0"/>
              </a:rPr>
              <a:t>Reinvest</a:t>
            </a:r>
          </a:p>
          <a:p>
            <a:pPr marL="0" indent="0">
              <a:buNone/>
            </a:pPr>
            <a:endParaRPr lang="fr-FR" sz="2400" b="1" dirty="0">
              <a:solidFill>
                <a:schemeClr val="bg2">
                  <a:lumMod val="25000"/>
                </a:schemeClr>
              </a:solidFill>
              <a:latin typeface="+mj-lt"/>
              <a:cs typeface="Arial" panose="020B0604020202020204" pitchFamily="34" charset="0"/>
            </a:endParaRPr>
          </a:p>
          <a:p>
            <a:pPr lvl="0"/>
            <a:r>
              <a:rPr lang="en-US" sz="2400" dirty="0">
                <a:solidFill>
                  <a:schemeClr val="bg2">
                    <a:lumMod val="25000"/>
                  </a:schemeClr>
                </a:solidFill>
                <a:latin typeface="+mj-lt"/>
                <a:cs typeface="Arial" panose="020B0604020202020204" pitchFamily="34" charset="0"/>
              </a:rPr>
              <a:t>New ownership will unlock the capital markets, enable investment </a:t>
            </a:r>
          </a:p>
          <a:p>
            <a:pPr lvl="0"/>
            <a:r>
              <a:rPr lang="en-US" sz="2400" b="1" dirty="0">
                <a:solidFill>
                  <a:schemeClr val="bg2">
                    <a:lumMod val="25000"/>
                  </a:schemeClr>
                </a:solidFill>
                <a:latin typeface="+mj-lt"/>
                <a:cs typeface="Arial" panose="020B0604020202020204" pitchFamily="34" charset="0"/>
              </a:rPr>
              <a:t>We will reinvest profits to fuel long-term growth</a:t>
            </a:r>
          </a:p>
          <a:p>
            <a:pPr lvl="0"/>
            <a:r>
              <a:rPr lang="en-US" sz="2400" b="1" dirty="0">
                <a:solidFill>
                  <a:schemeClr val="bg2">
                    <a:lumMod val="25000"/>
                  </a:schemeClr>
                </a:solidFill>
                <a:latin typeface="+mj-lt"/>
                <a:cs typeface="Arial" panose="020B0604020202020204" pitchFamily="34" charset="0"/>
              </a:rPr>
              <a:t>We want to work with the existing management teams</a:t>
            </a:r>
            <a:r>
              <a:rPr lang="en-US" sz="2400" dirty="0">
                <a:solidFill>
                  <a:schemeClr val="bg2">
                    <a:lumMod val="25000"/>
                  </a:schemeClr>
                </a:solidFill>
                <a:latin typeface="+mj-lt"/>
                <a:cs typeface="Arial" panose="020B0604020202020204" pitchFamily="34" charset="0"/>
              </a:rPr>
              <a:t>, where possible, to build on past successes</a:t>
            </a:r>
          </a:p>
          <a:p>
            <a:r>
              <a:rPr lang="en-US" sz="2400" b="1" dirty="0">
                <a:solidFill>
                  <a:schemeClr val="bg2">
                    <a:lumMod val="25000"/>
                  </a:schemeClr>
                </a:solidFill>
                <a:latin typeface="+mj-lt"/>
                <a:cs typeface="Arial" panose="020B0604020202020204" pitchFamily="34" charset="0"/>
              </a:rPr>
              <a:t>We want growth, not cost-cutting</a:t>
            </a:r>
            <a:r>
              <a:rPr lang="en-US" sz="2400" dirty="0">
                <a:solidFill>
                  <a:schemeClr val="bg2">
                    <a:lumMod val="25000"/>
                  </a:schemeClr>
                </a:solidFill>
                <a:latin typeface="+mj-lt"/>
                <a:cs typeface="Arial" panose="020B0604020202020204" pitchFamily="34" charset="0"/>
              </a:rPr>
              <a:t>; we seek to retain existing workforce of over 4,500 employees</a:t>
            </a:r>
          </a:p>
          <a:p>
            <a:pPr lvl="0"/>
            <a:r>
              <a:rPr lang="en-US" sz="2400" dirty="0">
                <a:solidFill>
                  <a:schemeClr val="bg2">
                    <a:lumMod val="25000"/>
                  </a:schemeClr>
                </a:solidFill>
                <a:latin typeface="+mj-lt"/>
                <a:cs typeface="Arial" panose="020B0604020202020204" pitchFamily="34" charset="0"/>
              </a:rPr>
              <a:t>We will consider accretive M&amp;A and business development, both in Bulgaria and abroad</a:t>
            </a:r>
          </a:p>
          <a:p>
            <a:pPr lvl="0"/>
            <a:endParaRPr lang="en-US" dirty="0">
              <a:solidFill>
                <a:schemeClr val="bg2">
                  <a:lumMod val="25000"/>
                </a:schemeClr>
              </a:solidFill>
              <a:latin typeface="+mj-lt"/>
              <a:cs typeface="Arial" panose="020B0604020202020204" pitchFamily="34" charset="0"/>
            </a:endParaRPr>
          </a:p>
          <a:p>
            <a:pPr lvl="0"/>
            <a:endParaRPr lang="en-US" dirty="0">
              <a:solidFill>
                <a:schemeClr val="bg2">
                  <a:lumMod val="25000"/>
                </a:schemeClr>
              </a:solidFill>
              <a:latin typeface="+mj-lt"/>
              <a:cs typeface="Arial" panose="020B0604020202020204" pitchFamily="34" charset="0"/>
            </a:endParaRPr>
          </a:p>
          <a:p>
            <a:pPr lvl="0"/>
            <a:endParaRPr lang="en-US" dirty="0">
              <a:solidFill>
                <a:schemeClr val="bg2">
                  <a:lumMod val="25000"/>
                </a:schemeClr>
              </a:solidFill>
              <a:latin typeface="+mj-lt"/>
              <a:cs typeface="Arial" panose="020B0604020202020204" pitchFamily="34" charset="0"/>
            </a:endParaRPr>
          </a:p>
          <a:p>
            <a:pPr lvl="1"/>
            <a:endParaRPr lang="en-US" dirty="0">
              <a:solidFill>
                <a:schemeClr val="bg2">
                  <a:lumMod val="25000"/>
                </a:schemeClr>
              </a:solidFill>
              <a:latin typeface="+mj-lt"/>
              <a:cs typeface="Arial" panose="020B0604020202020204" pitchFamily="34" charset="0"/>
            </a:endParaRPr>
          </a:p>
          <a:p>
            <a:endParaRPr lang="en-US" dirty="0">
              <a:solidFill>
                <a:schemeClr val="bg2">
                  <a:lumMod val="25000"/>
                </a:schemeClr>
              </a:solidFill>
              <a:latin typeface="+mj-lt"/>
              <a:cs typeface="Arial" panose="020B0604020202020204" pitchFamily="34" charset="0"/>
            </a:endParaRPr>
          </a:p>
          <a:p>
            <a:endParaRPr lang="en-US" dirty="0">
              <a:solidFill>
                <a:schemeClr val="bg2">
                  <a:lumMod val="25000"/>
                </a:schemeClr>
              </a:solidFill>
              <a:latin typeface="+mj-lt"/>
              <a:cs typeface="Arial" panose="020B0604020202020204" pitchFamily="34" charset="0"/>
            </a:endParaRPr>
          </a:p>
          <a:p>
            <a:endParaRPr lang="fr-FR" dirty="0">
              <a:solidFill>
                <a:schemeClr val="bg2">
                  <a:lumMod val="25000"/>
                </a:schemeClr>
              </a:solidFill>
              <a:latin typeface="+mj-lt"/>
              <a:cs typeface="Arial" panose="020B0604020202020204" pitchFamily="34" charset="0"/>
            </a:endParaRPr>
          </a:p>
          <a:p>
            <a:pPr marL="0" indent="0">
              <a:buNone/>
            </a:pPr>
            <a:endParaRPr lang="fr-FR" dirty="0">
              <a:solidFill>
                <a:schemeClr val="bg2">
                  <a:lumMod val="25000"/>
                </a:schemeClr>
              </a:solidFill>
              <a:latin typeface="+mj-lt"/>
              <a:cs typeface="Arial" panose="020B0604020202020204" pitchFamily="34" charset="0"/>
            </a:endParaRPr>
          </a:p>
          <a:p>
            <a:pPr marL="0" indent="0">
              <a:buNone/>
            </a:pPr>
            <a:endParaRPr lang="fr-FR" dirty="0">
              <a:solidFill>
                <a:schemeClr val="bg2">
                  <a:lumMod val="25000"/>
                </a:schemeClr>
              </a:solidFill>
              <a:latin typeface="+mj-lt"/>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937B080C-FE5C-41A2-A9A6-80DA7D169A72}" type="slidenum">
              <a:rPr lang="fr-FR" smtClean="0"/>
              <a:pPr/>
              <a:t>14</a:t>
            </a:fld>
            <a:endParaRPr lang="fr-FR"/>
          </a:p>
        </p:txBody>
      </p:sp>
      <p:sp>
        <p:nvSpPr>
          <p:cNvPr id="8" name="Espace réservé du pied de page 6"/>
          <p:cNvSpPr>
            <a:spLocks noGrp="1"/>
          </p:cNvSpPr>
          <p:nvPr>
            <p:ph type="ftr" sz="quarter" idx="11"/>
          </p:nvPr>
        </p:nvSpPr>
        <p:spPr>
          <a:xfrm>
            <a:off x="222738" y="6105516"/>
            <a:ext cx="11840307" cy="557345"/>
          </a:xfrm>
        </p:spPr>
        <p:txBody>
          <a:bodyPr/>
          <a:lstStyle/>
          <a:p>
            <a:pPr algn="l"/>
            <a:r>
              <a:rPr lang="fr-FR" dirty="0"/>
              <a:t> </a:t>
            </a:r>
          </a:p>
          <a:p>
            <a:pPr algn="l"/>
            <a:r>
              <a:rPr lang="fr-FR" dirty="0"/>
              <a:t> </a:t>
            </a:r>
          </a:p>
          <a:p>
            <a:pPr algn="l"/>
            <a:r>
              <a:rPr lang="fr-FR" dirty="0"/>
              <a:t> </a:t>
            </a:r>
          </a:p>
          <a:p>
            <a:pPr algn="l"/>
            <a:r>
              <a:rPr lang="en-US" dirty="0" smtClean="0"/>
              <a:t>Press </a:t>
            </a:r>
            <a:r>
              <a:rPr lang="en-US" dirty="0"/>
              <a:t>contact: M. Pascal Irastorza </a:t>
            </a:r>
            <a:r>
              <a:rPr lang="en-US" dirty="0" smtClean="0"/>
              <a:t>	</a:t>
            </a:r>
            <a:r>
              <a:rPr lang="fr-FR" dirty="0" smtClean="0"/>
              <a:t>Tel</a:t>
            </a:r>
            <a:r>
              <a:rPr lang="fr-FR" dirty="0"/>
              <a:t>: +359 8 76 17 74 44 </a:t>
            </a:r>
            <a:r>
              <a:rPr lang="fr-FR" dirty="0" smtClean="0"/>
              <a:t>	E-mail</a:t>
            </a:r>
            <a:r>
              <a:rPr lang="fr-FR" dirty="0"/>
              <a:t>: </a:t>
            </a:r>
            <a:r>
              <a:rPr lang="fr-FR" u="sng" dirty="0">
                <a:hlinkClick r:id="rId2"/>
              </a:rPr>
              <a:t>press.contact@lic33.com</a:t>
            </a:r>
            <a:endParaRPr lang="fr-FR" dirty="0"/>
          </a:p>
          <a:p>
            <a:endParaRPr lang="fr-FR" dirty="0"/>
          </a:p>
        </p:txBody>
      </p:sp>
      <p:pic>
        <p:nvPicPr>
          <p:cNvPr id="7" name="Imag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169" y="0"/>
            <a:ext cx="12245138" cy="1336431"/>
          </a:xfrm>
          <a:prstGeom prst="rect">
            <a:avLst/>
          </a:prstGeom>
        </p:spPr>
      </p:pic>
    </p:spTree>
    <p:extLst>
      <p:ext uri="{BB962C8B-B14F-4D97-AF65-F5344CB8AC3E}">
        <p14:creationId xmlns:p14="http://schemas.microsoft.com/office/powerpoint/2010/main" xmlns="" val="12586038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42646" y="3312972"/>
            <a:ext cx="9777045" cy="1617844"/>
          </a:xfrm>
        </p:spPr>
        <p:txBody>
          <a:bodyPr>
            <a:normAutofit/>
          </a:bodyPr>
          <a:lstStyle/>
          <a:p>
            <a:pPr marL="0" indent="0" algn="ctr">
              <a:buNone/>
            </a:pPr>
            <a:r>
              <a:rPr lang="en-US" sz="4800" b="1" u="sng" dirty="0" smtClean="0">
                <a:solidFill>
                  <a:schemeClr val="bg2">
                    <a:lumMod val="25000"/>
                  </a:schemeClr>
                </a:solidFill>
                <a:latin typeface="+mj-lt"/>
              </a:rPr>
              <a:t>Typical Questions</a:t>
            </a:r>
            <a:endParaRPr lang="fr-FR" sz="4800" u="sng" dirty="0">
              <a:solidFill>
                <a:schemeClr val="bg2">
                  <a:lumMod val="25000"/>
                </a:schemeClr>
              </a:solidFill>
              <a:latin typeface="+mj-lt"/>
            </a:endParaRPr>
          </a:p>
        </p:txBody>
      </p:sp>
      <p:sp>
        <p:nvSpPr>
          <p:cNvPr id="4" name="Espace réservé du numéro de diapositive 3"/>
          <p:cNvSpPr>
            <a:spLocks noGrp="1"/>
          </p:cNvSpPr>
          <p:nvPr>
            <p:ph type="sldNum" sz="quarter" idx="12"/>
          </p:nvPr>
        </p:nvSpPr>
        <p:spPr/>
        <p:txBody>
          <a:bodyPr/>
          <a:lstStyle/>
          <a:p>
            <a:fld id="{937B080C-FE5C-41A2-A9A6-80DA7D169A72}" type="slidenum">
              <a:rPr lang="fr-FR" smtClean="0"/>
              <a:pPr/>
              <a:t>15</a:t>
            </a:fld>
            <a:endParaRPr lang="fr-FR"/>
          </a:p>
        </p:txBody>
      </p:sp>
      <p:sp>
        <p:nvSpPr>
          <p:cNvPr id="7" name="Espace réservé du pied de page 6"/>
          <p:cNvSpPr txBox="1">
            <a:spLocks/>
          </p:cNvSpPr>
          <p:nvPr/>
        </p:nvSpPr>
        <p:spPr>
          <a:xfrm>
            <a:off x="222738" y="6105516"/>
            <a:ext cx="11840307" cy="557345"/>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fr-FR" dirty="0" smtClean="0"/>
              <a:t> </a:t>
            </a:r>
          </a:p>
          <a:p>
            <a:pPr algn="l"/>
            <a:r>
              <a:rPr lang="fr-FR" dirty="0" smtClean="0"/>
              <a:t> </a:t>
            </a:r>
          </a:p>
          <a:p>
            <a:pPr algn="l"/>
            <a:r>
              <a:rPr lang="fr-FR" dirty="0" smtClean="0"/>
              <a:t> </a:t>
            </a:r>
          </a:p>
          <a:p>
            <a:pPr algn="l"/>
            <a:r>
              <a:rPr lang="en-US" dirty="0" smtClean="0"/>
              <a:t>Press contact: M. Pascal </a:t>
            </a:r>
            <a:r>
              <a:rPr lang="en-US" dirty="0" err="1" smtClean="0"/>
              <a:t>Irastorza</a:t>
            </a:r>
            <a:r>
              <a:rPr lang="en-US" dirty="0" smtClean="0"/>
              <a:t> 	</a:t>
            </a:r>
            <a:r>
              <a:rPr lang="fr-FR" dirty="0" smtClean="0"/>
              <a:t>Tel: +359 8 76 17 74 44 	E-mail: </a:t>
            </a:r>
            <a:r>
              <a:rPr lang="fr-FR" u="sng" dirty="0" smtClean="0">
                <a:hlinkClick r:id="rId2"/>
              </a:rPr>
              <a:t>press.contact@lic33.com</a:t>
            </a:r>
            <a:endParaRPr lang="fr-FR" dirty="0" smtClean="0"/>
          </a:p>
          <a:p>
            <a:endParaRPr lang="fr-FR" dirty="0"/>
          </a:p>
        </p:txBody>
      </p:sp>
      <p:pic>
        <p:nvPicPr>
          <p:cNvPr id="8" name="Image 7"/>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169" y="0"/>
            <a:ext cx="12245138" cy="1336431"/>
          </a:xfrm>
          <a:prstGeom prst="rect">
            <a:avLst/>
          </a:prstGeom>
        </p:spPr>
      </p:pic>
    </p:spTree>
    <p:extLst>
      <p:ext uri="{BB962C8B-B14F-4D97-AF65-F5344CB8AC3E}">
        <p14:creationId xmlns:p14="http://schemas.microsoft.com/office/powerpoint/2010/main" xmlns="" val="40677695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825624"/>
            <a:ext cx="10515600" cy="4530725"/>
          </a:xfrm>
        </p:spPr>
        <p:txBody>
          <a:bodyPr>
            <a:normAutofit lnSpcReduction="10000"/>
          </a:bodyPr>
          <a:lstStyle/>
          <a:p>
            <a:pPr marL="0" indent="0">
              <a:buNone/>
            </a:pPr>
            <a:r>
              <a:rPr lang="en-US" b="1" u="sng" dirty="0">
                <a:solidFill>
                  <a:schemeClr val="bg2">
                    <a:lumMod val="25000"/>
                  </a:schemeClr>
                </a:solidFill>
                <a:latin typeface="+mj-lt"/>
              </a:rPr>
              <a:t>Is this </a:t>
            </a:r>
            <a:r>
              <a:rPr lang="en-US" b="1" u="sng" dirty="0" smtClean="0">
                <a:solidFill>
                  <a:schemeClr val="bg2">
                    <a:lumMod val="25000"/>
                  </a:schemeClr>
                </a:solidFill>
                <a:latin typeface="+mj-lt"/>
              </a:rPr>
              <a:t>an arms-length transaction?</a:t>
            </a:r>
          </a:p>
          <a:p>
            <a:pPr marL="0" indent="0">
              <a:buNone/>
            </a:pPr>
            <a:endParaRPr lang="en-US" b="1" u="sng" dirty="0">
              <a:solidFill>
                <a:schemeClr val="bg2">
                  <a:lumMod val="25000"/>
                </a:schemeClr>
              </a:solidFill>
              <a:latin typeface="+mj-lt"/>
            </a:endParaRPr>
          </a:p>
          <a:p>
            <a:r>
              <a:rPr lang="en-US" sz="2400" dirty="0">
                <a:solidFill>
                  <a:schemeClr val="bg2">
                    <a:lumMod val="25000"/>
                  </a:schemeClr>
                </a:solidFill>
                <a:latin typeface="+mj-lt"/>
              </a:rPr>
              <a:t>LIC33 is a special purpose vehicle formed for this acquisition. The financial </a:t>
            </a:r>
            <a:r>
              <a:rPr lang="en-US" sz="2400" dirty="0" smtClean="0">
                <a:solidFill>
                  <a:schemeClr val="bg2">
                    <a:lumMod val="25000"/>
                  </a:schemeClr>
                </a:solidFill>
                <a:latin typeface="+mj-lt"/>
              </a:rPr>
              <a:t>backers are LIC33’s Chairman and Managing Partners</a:t>
            </a:r>
            <a:r>
              <a:rPr lang="en-US" sz="2400" dirty="0">
                <a:solidFill>
                  <a:schemeClr val="bg2">
                    <a:lumMod val="25000"/>
                  </a:schemeClr>
                </a:solidFill>
                <a:latin typeface="+mj-lt"/>
              </a:rPr>
              <a:t>.</a:t>
            </a:r>
          </a:p>
          <a:p>
            <a:r>
              <a:rPr lang="en-US" sz="2400" b="1" dirty="0">
                <a:solidFill>
                  <a:schemeClr val="bg2">
                    <a:lumMod val="25000"/>
                  </a:schemeClr>
                </a:solidFill>
                <a:latin typeface="+mj-lt"/>
              </a:rPr>
              <a:t>There are no outside </a:t>
            </a:r>
            <a:r>
              <a:rPr lang="en-US" sz="2400" b="1" dirty="0" smtClean="0">
                <a:solidFill>
                  <a:schemeClr val="bg2">
                    <a:lumMod val="25000"/>
                  </a:schemeClr>
                </a:solidFill>
                <a:latin typeface="+mj-lt"/>
              </a:rPr>
              <a:t>investors, no </a:t>
            </a:r>
            <a:r>
              <a:rPr lang="en-US" sz="2400" b="1" dirty="0">
                <a:solidFill>
                  <a:schemeClr val="bg2">
                    <a:lumMod val="25000"/>
                  </a:schemeClr>
                </a:solidFill>
                <a:latin typeface="+mj-lt"/>
              </a:rPr>
              <a:t>repurchase </a:t>
            </a:r>
            <a:r>
              <a:rPr lang="en-US" sz="2400" b="1" dirty="0" smtClean="0">
                <a:solidFill>
                  <a:schemeClr val="bg2">
                    <a:lumMod val="25000"/>
                  </a:schemeClr>
                </a:solidFill>
                <a:latin typeface="+mj-lt"/>
              </a:rPr>
              <a:t>agreements, no other investors then LIC33’s Chairman and Managing Partners.</a:t>
            </a:r>
          </a:p>
          <a:p>
            <a:r>
              <a:rPr lang="en-US" sz="2400" b="1" dirty="0" smtClean="0">
                <a:solidFill>
                  <a:schemeClr val="bg2">
                    <a:lumMod val="25000"/>
                  </a:schemeClr>
                </a:solidFill>
                <a:latin typeface="+mj-lt"/>
              </a:rPr>
              <a:t>The Sole UBO for LIC33 is Mr. Pierre </a:t>
            </a:r>
            <a:r>
              <a:rPr lang="en-US" sz="2400" b="1" dirty="0" err="1" smtClean="0">
                <a:solidFill>
                  <a:schemeClr val="bg2">
                    <a:lumMod val="25000"/>
                  </a:schemeClr>
                </a:solidFill>
                <a:latin typeface="+mj-lt"/>
              </a:rPr>
              <a:t>Louvrier</a:t>
            </a:r>
            <a:r>
              <a:rPr lang="en-US" sz="2400" b="1" dirty="0">
                <a:solidFill>
                  <a:schemeClr val="bg2">
                    <a:lumMod val="25000"/>
                  </a:schemeClr>
                </a:solidFill>
                <a:latin typeface="+mj-lt"/>
              </a:rPr>
              <a:t>.</a:t>
            </a:r>
          </a:p>
          <a:p>
            <a:r>
              <a:rPr lang="en-US" sz="2400" b="1" dirty="0" smtClean="0">
                <a:solidFill>
                  <a:schemeClr val="bg2">
                    <a:lumMod val="25000"/>
                  </a:schemeClr>
                </a:solidFill>
                <a:latin typeface="+mj-lt"/>
              </a:rPr>
              <a:t>The Seller </a:t>
            </a:r>
            <a:r>
              <a:rPr lang="en-US" sz="2400" b="1" dirty="0">
                <a:solidFill>
                  <a:schemeClr val="bg2">
                    <a:lumMod val="25000"/>
                  </a:schemeClr>
                </a:solidFill>
                <a:latin typeface="+mj-lt"/>
              </a:rPr>
              <a:t>has definitively sold his interest in the companies and is not participating in the </a:t>
            </a:r>
            <a:r>
              <a:rPr lang="en-US" sz="2400" b="1" dirty="0" smtClean="0">
                <a:solidFill>
                  <a:schemeClr val="bg2">
                    <a:lumMod val="25000"/>
                  </a:schemeClr>
                </a:solidFill>
                <a:latin typeface="+mj-lt"/>
              </a:rPr>
              <a:t>situation.</a:t>
            </a:r>
            <a:endParaRPr lang="en-US" sz="2400" b="1" dirty="0">
              <a:solidFill>
                <a:schemeClr val="bg2">
                  <a:lumMod val="25000"/>
                </a:schemeClr>
              </a:solidFill>
              <a:latin typeface="+mj-lt"/>
            </a:endParaRPr>
          </a:p>
          <a:p>
            <a:r>
              <a:rPr lang="en-US" sz="2400" dirty="0">
                <a:solidFill>
                  <a:schemeClr val="bg2">
                    <a:lumMod val="25000"/>
                  </a:schemeClr>
                </a:solidFill>
                <a:latin typeface="+mj-lt"/>
              </a:rPr>
              <a:t>We do share a common desire to see the debts repaid and for workers to remain employed at these </a:t>
            </a:r>
            <a:r>
              <a:rPr lang="en-US" sz="2400" dirty="0" smtClean="0">
                <a:solidFill>
                  <a:schemeClr val="bg2">
                    <a:lumMod val="25000"/>
                  </a:schemeClr>
                </a:solidFill>
                <a:latin typeface="+mj-lt"/>
              </a:rPr>
              <a:t>entities.</a:t>
            </a:r>
            <a:endParaRPr lang="fr-FR" sz="2400" dirty="0">
              <a:solidFill>
                <a:schemeClr val="bg2">
                  <a:lumMod val="25000"/>
                </a:schemeClr>
              </a:solidFill>
              <a:latin typeface="+mj-lt"/>
            </a:endParaRPr>
          </a:p>
          <a:p>
            <a:endParaRPr lang="fr-FR" dirty="0">
              <a:solidFill>
                <a:schemeClr val="bg2">
                  <a:lumMod val="25000"/>
                </a:schemeClr>
              </a:solidFill>
              <a:latin typeface="+mj-lt"/>
            </a:endParaRPr>
          </a:p>
          <a:p>
            <a:endParaRPr lang="fr-FR" dirty="0">
              <a:solidFill>
                <a:schemeClr val="bg2">
                  <a:lumMod val="25000"/>
                </a:schemeClr>
              </a:solidFill>
              <a:latin typeface="+mj-lt"/>
            </a:endParaRPr>
          </a:p>
        </p:txBody>
      </p:sp>
      <p:sp>
        <p:nvSpPr>
          <p:cNvPr id="4" name="Espace réservé du numéro de diapositive 3"/>
          <p:cNvSpPr>
            <a:spLocks noGrp="1"/>
          </p:cNvSpPr>
          <p:nvPr>
            <p:ph type="sldNum" sz="quarter" idx="12"/>
          </p:nvPr>
        </p:nvSpPr>
        <p:spPr/>
        <p:txBody>
          <a:bodyPr/>
          <a:lstStyle/>
          <a:p>
            <a:fld id="{937B080C-FE5C-41A2-A9A6-80DA7D169A72}" type="slidenum">
              <a:rPr lang="fr-FR" smtClean="0"/>
              <a:pPr/>
              <a:t>16</a:t>
            </a:fld>
            <a:endParaRPr lang="fr-FR"/>
          </a:p>
        </p:txBody>
      </p:sp>
      <p:sp>
        <p:nvSpPr>
          <p:cNvPr id="8" name="Espace réservé du pied de page 6"/>
          <p:cNvSpPr txBox="1">
            <a:spLocks/>
          </p:cNvSpPr>
          <p:nvPr/>
        </p:nvSpPr>
        <p:spPr>
          <a:xfrm>
            <a:off x="222738" y="6105516"/>
            <a:ext cx="11840307" cy="557345"/>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fr-FR" dirty="0" smtClean="0"/>
              <a:t> </a:t>
            </a:r>
          </a:p>
          <a:p>
            <a:pPr algn="l"/>
            <a:r>
              <a:rPr lang="fr-FR" dirty="0" smtClean="0"/>
              <a:t> </a:t>
            </a:r>
          </a:p>
          <a:p>
            <a:pPr algn="l"/>
            <a:r>
              <a:rPr lang="fr-FR" dirty="0" smtClean="0"/>
              <a:t> </a:t>
            </a:r>
          </a:p>
          <a:p>
            <a:pPr algn="l"/>
            <a:r>
              <a:rPr lang="en-US" dirty="0" smtClean="0"/>
              <a:t>Press contact: M. Pascal Irastorza 	</a:t>
            </a:r>
            <a:r>
              <a:rPr lang="fr-FR" dirty="0" smtClean="0"/>
              <a:t>Tel: +359 8 76 17 74 44 	E-mail: </a:t>
            </a:r>
            <a:r>
              <a:rPr lang="fr-FR" u="sng" dirty="0" smtClean="0">
                <a:hlinkClick r:id="rId2"/>
              </a:rPr>
              <a:t>press.contact@lic33.com</a:t>
            </a:r>
            <a:endParaRPr lang="fr-FR" dirty="0" smtClean="0"/>
          </a:p>
          <a:p>
            <a:endParaRPr lang="fr-FR" dirty="0"/>
          </a:p>
        </p:txBody>
      </p:sp>
      <p:pic>
        <p:nvPicPr>
          <p:cNvPr id="7" name="Imag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169" y="0"/>
            <a:ext cx="12245138" cy="1336431"/>
          </a:xfrm>
          <a:prstGeom prst="rect">
            <a:avLst/>
          </a:prstGeom>
        </p:spPr>
      </p:pic>
    </p:spTree>
    <p:extLst>
      <p:ext uri="{BB962C8B-B14F-4D97-AF65-F5344CB8AC3E}">
        <p14:creationId xmlns:p14="http://schemas.microsoft.com/office/powerpoint/2010/main" xmlns="" val="42613813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74431" y="1825624"/>
            <a:ext cx="10779369" cy="4530725"/>
          </a:xfrm>
        </p:spPr>
        <p:txBody>
          <a:bodyPr>
            <a:normAutofit/>
          </a:bodyPr>
          <a:lstStyle/>
          <a:p>
            <a:pPr marL="0" indent="0">
              <a:buNone/>
            </a:pPr>
            <a:r>
              <a:rPr lang="en-US" b="1" u="sng" dirty="0">
                <a:solidFill>
                  <a:schemeClr val="bg2">
                    <a:lumMod val="25000"/>
                  </a:schemeClr>
                </a:solidFill>
                <a:latin typeface="+mj-lt"/>
              </a:rPr>
              <a:t>Who is </a:t>
            </a:r>
            <a:r>
              <a:rPr lang="en-US" b="1" u="sng" dirty="0" smtClean="0">
                <a:solidFill>
                  <a:schemeClr val="bg2">
                    <a:lumMod val="25000"/>
                  </a:schemeClr>
                </a:solidFill>
                <a:latin typeface="+mj-lt"/>
              </a:rPr>
              <a:t>working with</a:t>
            </a:r>
            <a:r>
              <a:rPr lang="en-US" b="1" u="sng" dirty="0">
                <a:solidFill>
                  <a:schemeClr val="bg2">
                    <a:lumMod val="25000"/>
                  </a:schemeClr>
                </a:solidFill>
                <a:latin typeface="+mj-lt"/>
              </a:rPr>
              <a:t> </a:t>
            </a:r>
            <a:r>
              <a:rPr lang="en-US" b="1" u="sng" dirty="0" smtClean="0">
                <a:solidFill>
                  <a:schemeClr val="bg2">
                    <a:lumMod val="25000"/>
                  </a:schemeClr>
                </a:solidFill>
                <a:latin typeface="+mj-lt"/>
              </a:rPr>
              <a:t>LIC33?</a:t>
            </a:r>
            <a:endParaRPr lang="fr-FR" u="sng" dirty="0">
              <a:solidFill>
                <a:schemeClr val="bg2">
                  <a:lumMod val="25000"/>
                </a:schemeClr>
              </a:solidFill>
              <a:latin typeface="+mj-lt"/>
            </a:endParaRPr>
          </a:p>
          <a:p>
            <a:pPr marL="0" indent="0">
              <a:buNone/>
            </a:pPr>
            <a:r>
              <a:rPr lang="en-US" sz="2400" dirty="0" smtClean="0">
                <a:solidFill>
                  <a:schemeClr val="bg2">
                    <a:lumMod val="25000"/>
                  </a:schemeClr>
                </a:solidFill>
                <a:latin typeface="+mj-lt"/>
              </a:rPr>
              <a:t> </a:t>
            </a:r>
            <a:endParaRPr lang="en-US" sz="2400" dirty="0">
              <a:solidFill>
                <a:schemeClr val="bg2">
                  <a:lumMod val="25000"/>
                </a:schemeClr>
              </a:solidFill>
              <a:latin typeface="+mj-lt"/>
            </a:endParaRPr>
          </a:p>
          <a:p>
            <a:r>
              <a:rPr lang="en-US" sz="2400" b="1" dirty="0" smtClean="0">
                <a:solidFill>
                  <a:schemeClr val="bg2">
                    <a:lumMod val="25000"/>
                  </a:schemeClr>
                </a:solidFill>
                <a:latin typeface="+mj-lt"/>
              </a:rPr>
              <a:t>LIC33 has </a:t>
            </a:r>
            <a:r>
              <a:rPr lang="en-US" sz="2400" b="1" dirty="0">
                <a:solidFill>
                  <a:schemeClr val="bg2">
                    <a:lumMod val="25000"/>
                  </a:schemeClr>
                </a:solidFill>
                <a:latin typeface="+mj-lt"/>
              </a:rPr>
              <a:t>no outside investors or partners</a:t>
            </a:r>
            <a:r>
              <a:rPr lang="en-US" sz="2400" dirty="0">
                <a:solidFill>
                  <a:schemeClr val="bg2">
                    <a:lumMod val="25000"/>
                  </a:schemeClr>
                </a:solidFill>
                <a:latin typeface="+mj-lt"/>
              </a:rPr>
              <a:t>, so </a:t>
            </a:r>
            <a:r>
              <a:rPr lang="en-US" sz="2400" dirty="0" smtClean="0">
                <a:solidFill>
                  <a:schemeClr val="bg2">
                    <a:lumMod val="25000"/>
                  </a:schemeClr>
                </a:solidFill>
                <a:latin typeface="+mj-lt"/>
              </a:rPr>
              <a:t>it </a:t>
            </a:r>
            <a:r>
              <a:rPr lang="en-US" sz="2400" dirty="0">
                <a:solidFill>
                  <a:schemeClr val="bg2">
                    <a:lumMod val="25000"/>
                  </a:schemeClr>
                </a:solidFill>
                <a:latin typeface="+mj-lt"/>
              </a:rPr>
              <a:t>can take a long-term </a:t>
            </a:r>
            <a:r>
              <a:rPr lang="en-US" sz="2400" dirty="0" smtClean="0">
                <a:solidFill>
                  <a:schemeClr val="bg2">
                    <a:lumMod val="25000"/>
                  </a:schemeClr>
                </a:solidFill>
                <a:latin typeface="+mj-lt"/>
              </a:rPr>
              <a:t>view and does not need to redeem investments to any third party.</a:t>
            </a:r>
          </a:p>
          <a:p>
            <a:r>
              <a:rPr lang="en-US" sz="2400" b="1" dirty="0">
                <a:solidFill>
                  <a:schemeClr val="bg2">
                    <a:lumMod val="25000"/>
                  </a:schemeClr>
                </a:solidFill>
                <a:latin typeface="+mj-lt"/>
              </a:rPr>
              <a:t>The principals have successfully conducted projects with large financial institutions such </a:t>
            </a:r>
            <a:r>
              <a:rPr lang="en-US" sz="2400" b="1">
                <a:solidFill>
                  <a:schemeClr val="bg2">
                    <a:lumMod val="25000"/>
                  </a:schemeClr>
                </a:solidFill>
                <a:latin typeface="+mj-lt"/>
              </a:rPr>
              <a:t>as </a:t>
            </a:r>
            <a:r>
              <a:rPr lang="en-US" sz="2400" b="1" smtClean="0">
                <a:solidFill>
                  <a:schemeClr val="bg2">
                    <a:lumMod val="25000"/>
                  </a:schemeClr>
                </a:solidFill>
                <a:latin typeface="+mj-lt"/>
              </a:rPr>
              <a:t>BNPP, </a:t>
            </a:r>
            <a:r>
              <a:rPr lang="en-US" sz="2400" b="1" dirty="0">
                <a:solidFill>
                  <a:schemeClr val="bg2">
                    <a:lumMod val="25000"/>
                  </a:schemeClr>
                </a:solidFill>
                <a:latin typeface="+mj-lt"/>
              </a:rPr>
              <a:t>Credit Suisse, </a:t>
            </a:r>
            <a:r>
              <a:rPr lang="en-US" sz="2400" b="1" dirty="0" err="1">
                <a:solidFill>
                  <a:schemeClr val="bg2">
                    <a:lumMod val="25000"/>
                  </a:schemeClr>
                </a:solidFill>
                <a:latin typeface="+mj-lt"/>
              </a:rPr>
              <a:t>Unicredit</a:t>
            </a:r>
            <a:r>
              <a:rPr lang="en-US" sz="2400" b="1" dirty="0">
                <a:solidFill>
                  <a:schemeClr val="bg2">
                    <a:lumMod val="25000"/>
                  </a:schemeClr>
                </a:solidFill>
                <a:latin typeface="+mj-lt"/>
              </a:rPr>
              <a:t>, </a:t>
            </a:r>
            <a:r>
              <a:rPr lang="en-US" sz="2400" b="1" dirty="0" err="1">
                <a:solidFill>
                  <a:schemeClr val="bg2">
                    <a:lumMod val="25000"/>
                  </a:schemeClr>
                </a:solidFill>
                <a:latin typeface="+mj-lt"/>
              </a:rPr>
              <a:t>SocGen</a:t>
            </a:r>
            <a:r>
              <a:rPr lang="en-US" sz="2400" b="1" dirty="0">
                <a:solidFill>
                  <a:schemeClr val="bg2">
                    <a:lumMod val="25000"/>
                  </a:schemeClr>
                </a:solidFill>
                <a:latin typeface="+mj-lt"/>
              </a:rPr>
              <a:t>, Citi Group, Morgan Stanley, and </a:t>
            </a:r>
            <a:r>
              <a:rPr lang="en-US" sz="2400" b="1" dirty="0" smtClean="0">
                <a:solidFill>
                  <a:schemeClr val="bg2">
                    <a:lumMod val="25000"/>
                  </a:schemeClr>
                </a:solidFill>
                <a:latin typeface="+mj-lt"/>
              </a:rPr>
              <a:t>others.</a:t>
            </a:r>
          </a:p>
          <a:p>
            <a:r>
              <a:rPr lang="en-US" sz="2400" dirty="0" smtClean="0">
                <a:solidFill>
                  <a:schemeClr val="bg2">
                    <a:lumMod val="25000"/>
                  </a:schemeClr>
                </a:solidFill>
                <a:latin typeface="+mj-lt"/>
              </a:rPr>
              <a:t>It </a:t>
            </a:r>
            <a:r>
              <a:rPr lang="en-US" sz="2400" dirty="0">
                <a:solidFill>
                  <a:schemeClr val="bg2">
                    <a:lumMod val="25000"/>
                  </a:schemeClr>
                </a:solidFill>
                <a:latin typeface="+mj-lt"/>
              </a:rPr>
              <a:t>is an independent participant in the Bulgarian markets and is </a:t>
            </a:r>
            <a:r>
              <a:rPr lang="en-US" sz="2400" b="1" dirty="0">
                <a:solidFill>
                  <a:schemeClr val="bg2">
                    <a:lumMod val="25000"/>
                  </a:schemeClr>
                </a:solidFill>
                <a:latin typeface="+mj-lt"/>
              </a:rPr>
              <a:t>not affiliated with any </a:t>
            </a:r>
            <a:r>
              <a:rPr lang="en-US" sz="2400" b="1" dirty="0" smtClean="0">
                <a:solidFill>
                  <a:schemeClr val="bg2">
                    <a:lumMod val="25000"/>
                  </a:schemeClr>
                </a:solidFill>
                <a:latin typeface="+mj-lt"/>
              </a:rPr>
              <a:t>local or outside group.</a:t>
            </a:r>
          </a:p>
          <a:p>
            <a:r>
              <a:rPr lang="en-US" sz="2400" dirty="0" smtClean="0">
                <a:solidFill>
                  <a:schemeClr val="bg2">
                    <a:lumMod val="25000"/>
                  </a:schemeClr>
                </a:solidFill>
                <a:latin typeface="+mj-lt"/>
              </a:rPr>
              <a:t>The </a:t>
            </a:r>
            <a:r>
              <a:rPr lang="en-US" sz="2400" dirty="0">
                <a:solidFill>
                  <a:schemeClr val="bg2">
                    <a:lumMod val="25000"/>
                  </a:schemeClr>
                </a:solidFill>
                <a:latin typeface="+mj-lt"/>
              </a:rPr>
              <a:t>principals share work experience in Russia, </a:t>
            </a:r>
            <a:r>
              <a:rPr lang="en-US" sz="2400" dirty="0" smtClean="0">
                <a:solidFill>
                  <a:schemeClr val="bg2">
                    <a:lumMod val="25000"/>
                  </a:schemeClr>
                </a:solidFill>
                <a:latin typeface="+mj-lt"/>
              </a:rPr>
              <a:t>which is an advantage because some of the issues to be solved are similar to business problems regularly met there.</a:t>
            </a:r>
            <a:endParaRPr lang="en-US" sz="2400" dirty="0">
              <a:solidFill>
                <a:schemeClr val="bg2">
                  <a:lumMod val="25000"/>
                </a:schemeClr>
              </a:solidFill>
              <a:latin typeface="+mj-lt"/>
            </a:endParaRPr>
          </a:p>
          <a:p>
            <a:pPr marL="0" indent="0">
              <a:buNone/>
            </a:pPr>
            <a:endParaRPr lang="fr-FR" sz="2400" dirty="0">
              <a:solidFill>
                <a:schemeClr val="bg2">
                  <a:lumMod val="25000"/>
                </a:schemeClr>
              </a:solidFill>
              <a:latin typeface="+mj-lt"/>
            </a:endParaRPr>
          </a:p>
        </p:txBody>
      </p:sp>
      <p:sp>
        <p:nvSpPr>
          <p:cNvPr id="4" name="Espace réservé du numéro de diapositive 3"/>
          <p:cNvSpPr>
            <a:spLocks noGrp="1"/>
          </p:cNvSpPr>
          <p:nvPr>
            <p:ph type="sldNum" sz="quarter" idx="12"/>
          </p:nvPr>
        </p:nvSpPr>
        <p:spPr/>
        <p:txBody>
          <a:bodyPr/>
          <a:lstStyle/>
          <a:p>
            <a:fld id="{937B080C-FE5C-41A2-A9A6-80DA7D169A72}" type="slidenum">
              <a:rPr lang="fr-FR" smtClean="0"/>
              <a:pPr/>
              <a:t>17</a:t>
            </a:fld>
            <a:endParaRPr lang="fr-FR"/>
          </a:p>
        </p:txBody>
      </p:sp>
      <p:sp>
        <p:nvSpPr>
          <p:cNvPr id="7" name="Espace réservé du pied de page 6"/>
          <p:cNvSpPr txBox="1">
            <a:spLocks/>
          </p:cNvSpPr>
          <p:nvPr/>
        </p:nvSpPr>
        <p:spPr>
          <a:xfrm>
            <a:off x="222738" y="6105516"/>
            <a:ext cx="11840307" cy="557345"/>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fr-FR" dirty="0" smtClean="0"/>
              <a:t> </a:t>
            </a:r>
          </a:p>
          <a:p>
            <a:pPr algn="l"/>
            <a:r>
              <a:rPr lang="fr-FR" dirty="0" smtClean="0"/>
              <a:t> </a:t>
            </a:r>
          </a:p>
          <a:p>
            <a:pPr algn="l"/>
            <a:r>
              <a:rPr lang="fr-FR" dirty="0" smtClean="0"/>
              <a:t> </a:t>
            </a:r>
          </a:p>
          <a:p>
            <a:pPr algn="l"/>
            <a:r>
              <a:rPr lang="en-US" dirty="0" smtClean="0"/>
              <a:t>Press contact: M. Pascal </a:t>
            </a:r>
            <a:r>
              <a:rPr lang="en-US" dirty="0" err="1" smtClean="0"/>
              <a:t>Irastorza</a:t>
            </a:r>
            <a:r>
              <a:rPr lang="en-US" dirty="0" smtClean="0"/>
              <a:t> 	</a:t>
            </a:r>
            <a:r>
              <a:rPr lang="fr-FR" dirty="0" smtClean="0"/>
              <a:t>Tel: +359 8 76 17 74 44 	E-mail: </a:t>
            </a:r>
            <a:r>
              <a:rPr lang="fr-FR" u="sng" dirty="0" smtClean="0">
                <a:hlinkClick r:id="rId2"/>
              </a:rPr>
              <a:t>press.contact@lic33.com</a:t>
            </a:r>
            <a:endParaRPr lang="fr-FR" dirty="0" smtClean="0"/>
          </a:p>
          <a:p>
            <a:endParaRPr lang="fr-FR" dirty="0"/>
          </a:p>
        </p:txBody>
      </p:sp>
      <p:pic>
        <p:nvPicPr>
          <p:cNvPr id="8" name="Image 7"/>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169" y="0"/>
            <a:ext cx="12245138" cy="1336431"/>
          </a:xfrm>
          <a:prstGeom prst="rect">
            <a:avLst/>
          </a:prstGeom>
        </p:spPr>
      </p:pic>
    </p:spTree>
    <p:extLst>
      <p:ext uri="{BB962C8B-B14F-4D97-AF65-F5344CB8AC3E}">
        <p14:creationId xmlns:p14="http://schemas.microsoft.com/office/powerpoint/2010/main" xmlns="" val="28486609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262" y="1821450"/>
            <a:ext cx="10814538" cy="4355513"/>
          </a:xfrm>
        </p:spPr>
        <p:txBody>
          <a:bodyPr>
            <a:normAutofit/>
          </a:bodyPr>
          <a:lstStyle/>
          <a:p>
            <a:pPr marL="0" indent="0">
              <a:buNone/>
            </a:pPr>
            <a:r>
              <a:rPr lang="fr-FR" b="1" u="sng" dirty="0" err="1">
                <a:solidFill>
                  <a:schemeClr val="bg2">
                    <a:lumMod val="25000"/>
                  </a:schemeClr>
                </a:solidFill>
                <a:latin typeface="+mj-lt"/>
              </a:rPr>
              <a:t>What</a:t>
            </a:r>
            <a:r>
              <a:rPr lang="fr-FR" b="1" u="sng" dirty="0">
                <a:solidFill>
                  <a:schemeClr val="bg2">
                    <a:lumMod val="25000"/>
                  </a:schemeClr>
                </a:solidFill>
                <a:latin typeface="+mj-lt"/>
              </a:rPr>
              <a:t> </a:t>
            </a:r>
            <a:r>
              <a:rPr lang="fr-FR" b="1" u="sng" dirty="0" err="1">
                <a:solidFill>
                  <a:schemeClr val="bg2">
                    <a:lumMod val="25000"/>
                  </a:schemeClr>
                </a:solidFill>
                <a:latin typeface="+mj-lt"/>
              </a:rPr>
              <a:t>should</a:t>
            </a:r>
            <a:r>
              <a:rPr lang="fr-FR" b="1" u="sng" dirty="0">
                <a:solidFill>
                  <a:schemeClr val="bg2">
                    <a:lumMod val="25000"/>
                  </a:schemeClr>
                </a:solidFill>
                <a:latin typeface="+mj-lt"/>
              </a:rPr>
              <a:t> </a:t>
            </a:r>
            <a:r>
              <a:rPr lang="fr-FR" b="1" u="sng" dirty="0" err="1">
                <a:solidFill>
                  <a:schemeClr val="bg2">
                    <a:lumMod val="25000"/>
                  </a:schemeClr>
                </a:solidFill>
                <a:latin typeface="+mj-lt"/>
              </a:rPr>
              <a:t>investors</a:t>
            </a:r>
            <a:r>
              <a:rPr lang="fr-FR" b="1" u="sng" dirty="0">
                <a:solidFill>
                  <a:schemeClr val="bg2">
                    <a:lumMod val="25000"/>
                  </a:schemeClr>
                </a:solidFill>
                <a:latin typeface="+mj-lt"/>
              </a:rPr>
              <a:t> </a:t>
            </a:r>
            <a:r>
              <a:rPr lang="fr-FR" b="1" u="sng" dirty="0" err="1">
                <a:solidFill>
                  <a:schemeClr val="bg2">
                    <a:lumMod val="25000"/>
                  </a:schemeClr>
                </a:solidFill>
                <a:latin typeface="+mj-lt"/>
              </a:rPr>
              <a:t>think</a:t>
            </a:r>
            <a:r>
              <a:rPr lang="fr-FR" b="1" u="sng" dirty="0" smtClean="0">
                <a:solidFill>
                  <a:schemeClr val="bg2">
                    <a:lumMod val="25000"/>
                  </a:schemeClr>
                </a:solidFill>
                <a:latin typeface="+mj-lt"/>
              </a:rPr>
              <a:t>?</a:t>
            </a:r>
          </a:p>
          <a:p>
            <a:pPr marL="0" indent="0">
              <a:buNone/>
            </a:pPr>
            <a:endParaRPr lang="fr-FR" b="1" u="sng" dirty="0">
              <a:solidFill>
                <a:schemeClr val="bg2">
                  <a:lumMod val="25000"/>
                </a:schemeClr>
              </a:solidFill>
              <a:latin typeface="+mj-lt"/>
            </a:endParaRPr>
          </a:p>
          <a:p>
            <a:r>
              <a:rPr lang="fr-FR" sz="2400" dirty="0" err="1">
                <a:solidFill>
                  <a:schemeClr val="bg2">
                    <a:lumMod val="25000"/>
                  </a:schemeClr>
                </a:solidFill>
                <a:latin typeface="+mj-lt"/>
              </a:rPr>
              <a:t>They</a:t>
            </a:r>
            <a:r>
              <a:rPr lang="fr-FR" sz="2400" dirty="0">
                <a:solidFill>
                  <a:schemeClr val="bg2">
                    <a:lumMod val="25000"/>
                  </a:schemeClr>
                </a:solidFill>
                <a:latin typeface="+mj-lt"/>
              </a:rPr>
              <a:t> </a:t>
            </a:r>
            <a:r>
              <a:rPr lang="fr-FR" sz="2400" dirty="0" err="1">
                <a:solidFill>
                  <a:schemeClr val="bg2">
                    <a:lumMod val="25000"/>
                  </a:schemeClr>
                </a:solidFill>
                <a:latin typeface="+mj-lt"/>
              </a:rPr>
              <a:t>should</a:t>
            </a:r>
            <a:r>
              <a:rPr lang="fr-FR" sz="2400" dirty="0">
                <a:solidFill>
                  <a:schemeClr val="bg2">
                    <a:lumMod val="25000"/>
                  </a:schemeClr>
                </a:solidFill>
                <a:latin typeface="+mj-lt"/>
              </a:rPr>
              <a:t> </a:t>
            </a:r>
            <a:r>
              <a:rPr lang="fr-FR" sz="2400" b="1" dirty="0" err="1">
                <a:solidFill>
                  <a:schemeClr val="bg2">
                    <a:lumMod val="25000"/>
                  </a:schemeClr>
                </a:solidFill>
                <a:latin typeface="+mj-lt"/>
              </a:rPr>
              <a:t>welcome</a:t>
            </a:r>
            <a:r>
              <a:rPr lang="fr-FR" sz="2400" b="1" dirty="0">
                <a:solidFill>
                  <a:schemeClr val="bg2">
                    <a:lumMod val="25000"/>
                  </a:schemeClr>
                </a:solidFill>
                <a:latin typeface="+mj-lt"/>
              </a:rPr>
              <a:t> the </a:t>
            </a:r>
            <a:r>
              <a:rPr lang="fr-FR" sz="2400" b="1" dirty="0" err="1">
                <a:solidFill>
                  <a:schemeClr val="bg2">
                    <a:lumMod val="25000"/>
                  </a:schemeClr>
                </a:solidFill>
                <a:latin typeface="+mj-lt"/>
              </a:rPr>
              <a:t>arrival</a:t>
            </a:r>
            <a:r>
              <a:rPr lang="fr-FR" sz="2400" b="1" dirty="0">
                <a:solidFill>
                  <a:schemeClr val="bg2">
                    <a:lumMod val="25000"/>
                  </a:schemeClr>
                </a:solidFill>
                <a:latin typeface="+mj-lt"/>
              </a:rPr>
              <a:t> of a new, stable </a:t>
            </a:r>
            <a:r>
              <a:rPr lang="fr-FR" sz="2400" b="1" dirty="0" err="1">
                <a:solidFill>
                  <a:schemeClr val="bg2">
                    <a:lumMod val="25000"/>
                  </a:schemeClr>
                </a:solidFill>
                <a:latin typeface="+mj-lt"/>
              </a:rPr>
              <a:t>owner</a:t>
            </a:r>
            <a:r>
              <a:rPr lang="fr-FR" sz="2400" b="1" dirty="0">
                <a:solidFill>
                  <a:schemeClr val="bg2">
                    <a:lumMod val="25000"/>
                  </a:schemeClr>
                </a:solidFill>
                <a:latin typeface="+mj-lt"/>
              </a:rPr>
              <a:t> </a:t>
            </a:r>
            <a:r>
              <a:rPr lang="fr-FR" sz="2400" b="1" dirty="0" err="1">
                <a:solidFill>
                  <a:schemeClr val="bg2">
                    <a:lumMod val="25000"/>
                  </a:schemeClr>
                </a:solidFill>
                <a:latin typeface="+mj-lt"/>
              </a:rPr>
              <a:t>committed</a:t>
            </a:r>
            <a:r>
              <a:rPr lang="fr-FR" sz="2400" b="1" dirty="0">
                <a:solidFill>
                  <a:schemeClr val="bg2">
                    <a:lumMod val="25000"/>
                  </a:schemeClr>
                </a:solidFill>
                <a:latin typeface="+mj-lt"/>
              </a:rPr>
              <a:t> to </a:t>
            </a:r>
            <a:r>
              <a:rPr lang="fr-FR" sz="2400" b="1" dirty="0" err="1">
                <a:solidFill>
                  <a:schemeClr val="bg2">
                    <a:lumMod val="25000"/>
                  </a:schemeClr>
                </a:solidFill>
                <a:latin typeface="+mj-lt"/>
              </a:rPr>
              <a:t>cleaning</a:t>
            </a:r>
            <a:r>
              <a:rPr lang="fr-FR" sz="2400" b="1" dirty="0">
                <a:solidFill>
                  <a:schemeClr val="bg2">
                    <a:lumMod val="25000"/>
                  </a:schemeClr>
                </a:solidFill>
                <a:latin typeface="+mj-lt"/>
              </a:rPr>
              <a:t> up the situation and </a:t>
            </a:r>
            <a:r>
              <a:rPr lang="fr-FR" sz="2400" b="1" dirty="0" err="1">
                <a:solidFill>
                  <a:schemeClr val="bg2">
                    <a:lumMod val="25000"/>
                  </a:schemeClr>
                </a:solidFill>
                <a:latin typeface="+mj-lt"/>
              </a:rPr>
              <a:t>creating</a:t>
            </a:r>
            <a:r>
              <a:rPr lang="fr-FR" sz="2400" b="1" dirty="0">
                <a:solidFill>
                  <a:schemeClr val="bg2">
                    <a:lumMod val="25000"/>
                  </a:schemeClr>
                </a:solidFill>
                <a:latin typeface="+mj-lt"/>
              </a:rPr>
              <a:t> </a:t>
            </a:r>
            <a:r>
              <a:rPr lang="fr-FR" sz="2400" b="1" dirty="0" smtClean="0">
                <a:solidFill>
                  <a:schemeClr val="bg2">
                    <a:lumMod val="25000"/>
                  </a:schemeClr>
                </a:solidFill>
                <a:latin typeface="+mj-lt"/>
              </a:rPr>
              <a:t>value.</a:t>
            </a:r>
            <a:endParaRPr lang="fr-FR" sz="2400" b="1" dirty="0">
              <a:solidFill>
                <a:schemeClr val="bg2">
                  <a:lumMod val="25000"/>
                </a:schemeClr>
              </a:solidFill>
              <a:latin typeface="+mj-lt"/>
            </a:endParaRPr>
          </a:p>
          <a:p>
            <a:r>
              <a:rPr lang="fr-FR" sz="2400" dirty="0" err="1">
                <a:solidFill>
                  <a:schemeClr val="bg2">
                    <a:lumMod val="25000"/>
                  </a:schemeClr>
                </a:solidFill>
                <a:latin typeface="+mj-lt"/>
              </a:rPr>
              <a:t>They</a:t>
            </a:r>
            <a:r>
              <a:rPr lang="fr-FR" sz="2400" dirty="0">
                <a:solidFill>
                  <a:schemeClr val="bg2">
                    <a:lumMod val="25000"/>
                  </a:schemeClr>
                </a:solidFill>
                <a:latin typeface="+mj-lt"/>
              </a:rPr>
              <a:t> </a:t>
            </a:r>
            <a:r>
              <a:rPr lang="fr-FR" sz="2400" dirty="0" err="1">
                <a:solidFill>
                  <a:schemeClr val="bg2">
                    <a:lumMod val="25000"/>
                  </a:schemeClr>
                </a:solidFill>
                <a:latin typeface="+mj-lt"/>
              </a:rPr>
              <a:t>should</a:t>
            </a:r>
            <a:r>
              <a:rPr lang="fr-FR" sz="2400" dirty="0">
                <a:solidFill>
                  <a:schemeClr val="bg2">
                    <a:lumMod val="25000"/>
                  </a:schemeClr>
                </a:solidFill>
                <a:latin typeface="+mj-lt"/>
              </a:rPr>
              <a:t> know </a:t>
            </a:r>
            <a:r>
              <a:rPr lang="fr-FR" sz="2400" dirty="0" err="1">
                <a:solidFill>
                  <a:schemeClr val="bg2">
                    <a:lumMod val="25000"/>
                  </a:schemeClr>
                </a:solidFill>
                <a:latin typeface="+mj-lt"/>
              </a:rPr>
              <a:t>that</a:t>
            </a:r>
            <a:r>
              <a:rPr lang="fr-FR" sz="2400" dirty="0">
                <a:solidFill>
                  <a:schemeClr val="bg2">
                    <a:lumMod val="25000"/>
                  </a:schemeClr>
                </a:solidFill>
                <a:latin typeface="+mj-lt"/>
              </a:rPr>
              <a:t> </a:t>
            </a:r>
            <a:r>
              <a:rPr lang="fr-FR" sz="2400" dirty="0" err="1">
                <a:solidFill>
                  <a:schemeClr val="bg2">
                    <a:lumMod val="25000"/>
                  </a:schemeClr>
                </a:solidFill>
                <a:latin typeface="+mj-lt"/>
              </a:rPr>
              <a:t>we</a:t>
            </a:r>
            <a:r>
              <a:rPr lang="fr-FR" sz="2400" dirty="0">
                <a:solidFill>
                  <a:schemeClr val="bg2">
                    <a:lumMod val="25000"/>
                  </a:schemeClr>
                </a:solidFill>
                <a:latin typeface="+mj-lt"/>
              </a:rPr>
              <a:t> </a:t>
            </a:r>
            <a:r>
              <a:rPr lang="fr-FR" sz="2400" dirty="0" err="1">
                <a:solidFill>
                  <a:schemeClr val="bg2">
                    <a:lumMod val="25000"/>
                  </a:schemeClr>
                </a:solidFill>
                <a:latin typeface="+mj-lt"/>
              </a:rPr>
              <a:t>will</a:t>
            </a:r>
            <a:r>
              <a:rPr lang="fr-FR" sz="2400" dirty="0">
                <a:solidFill>
                  <a:schemeClr val="bg2">
                    <a:lumMod val="25000"/>
                  </a:schemeClr>
                </a:solidFill>
                <a:latin typeface="+mj-lt"/>
              </a:rPr>
              <a:t> </a:t>
            </a:r>
            <a:r>
              <a:rPr lang="fr-FR" sz="2400" dirty="0" err="1">
                <a:solidFill>
                  <a:schemeClr val="bg2">
                    <a:lumMod val="25000"/>
                  </a:schemeClr>
                </a:solidFill>
                <a:latin typeface="+mj-lt"/>
              </a:rPr>
              <a:t>act</a:t>
            </a:r>
            <a:r>
              <a:rPr lang="fr-FR" sz="2400" dirty="0">
                <a:solidFill>
                  <a:schemeClr val="bg2">
                    <a:lumMod val="25000"/>
                  </a:schemeClr>
                </a:solidFill>
                <a:latin typeface="+mj-lt"/>
              </a:rPr>
              <a:t> first in the </a:t>
            </a:r>
            <a:r>
              <a:rPr lang="fr-FR" sz="2400" dirty="0" err="1">
                <a:solidFill>
                  <a:schemeClr val="bg2">
                    <a:lumMod val="25000"/>
                  </a:schemeClr>
                </a:solidFill>
                <a:latin typeface="+mj-lt"/>
              </a:rPr>
              <a:t>interests</a:t>
            </a:r>
            <a:r>
              <a:rPr lang="fr-FR" sz="2400" dirty="0">
                <a:solidFill>
                  <a:schemeClr val="bg2">
                    <a:lumMod val="25000"/>
                  </a:schemeClr>
                </a:solidFill>
                <a:latin typeface="+mj-lt"/>
              </a:rPr>
              <a:t> of the </a:t>
            </a:r>
            <a:r>
              <a:rPr lang="fr-FR" sz="2400" dirty="0" err="1">
                <a:solidFill>
                  <a:schemeClr val="bg2">
                    <a:lumMod val="25000"/>
                  </a:schemeClr>
                </a:solidFill>
                <a:latin typeface="+mj-lt"/>
              </a:rPr>
              <a:t>company</a:t>
            </a:r>
            <a:r>
              <a:rPr lang="fr-FR" sz="2400" dirty="0">
                <a:solidFill>
                  <a:schemeClr val="bg2">
                    <a:lumMod val="25000"/>
                  </a:schemeClr>
                </a:solidFill>
                <a:latin typeface="+mj-lt"/>
              </a:rPr>
              <a:t> to </a:t>
            </a:r>
            <a:r>
              <a:rPr lang="fr-FR" sz="2400" dirty="0" err="1">
                <a:solidFill>
                  <a:schemeClr val="bg2">
                    <a:lumMod val="25000"/>
                  </a:schemeClr>
                </a:solidFill>
                <a:latin typeface="+mj-lt"/>
              </a:rPr>
              <a:t>repay</a:t>
            </a:r>
            <a:r>
              <a:rPr lang="fr-FR" sz="2400" dirty="0">
                <a:solidFill>
                  <a:schemeClr val="bg2">
                    <a:lumMod val="25000"/>
                  </a:schemeClr>
                </a:solidFill>
                <a:latin typeface="+mj-lt"/>
              </a:rPr>
              <a:t> and refinance all </a:t>
            </a:r>
            <a:r>
              <a:rPr lang="fr-FR" sz="2400" dirty="0" err="1">
                <a:solidFill>
                  <a:schemeClr val="bg2">
                    <a:lumMod val="25000"/>
                  </a:schemeClr>
                </a:solidFill>
                <a:latin typeface="+mj-lt"/>
              </a:rPr>
              <a:t>existing</a:t>
            </a:r>
            <a:r>
              <a:rPr lang="fr-FR" sz="2400" dirty="0">
                <a:solidFill>
                  <a:schemeClr val="bg2">
                    <a:lumMod val="25000"/>
                  </a:schemeClr>
                </a:solidFill>
                <a:latin typeface="+mj-lt"/>
              </a:rPr>
              <a:t> obligations as </a:t>
            </a:r>
            <a:r>
              <a:rPr lang="fr-FR" sz="2400" dirty="0" err="1">
                <a:solidFill>
                  <a:schemeClr val="bg2">
                    <a:lumMod val="25000"/>
                  </a:schemeClr>
                </a:solidFill>
                <a:latin typeface="+mj-lt"/>
              </a:rPr>
              <a:t>they</a:t>
            </a:r>
            <a:r>
              <a:rPr lang="fr-FR" sz="2400" dirty="0">
                <a:solidFill>
                  <a:schemeClr val="bg2">
                    <a:lumMod val="25000"/>
                  </a:schemeClr>
                </a:solidFill>
                <a:latin typeface="+mj-lt"/>
              </a:rPr>
              <a:t> come due, </a:t>
            </a:r>
            <a:r>
              <a:rPr lang="fr-FR" sz="2400" dirty="0" err="1">
                <a:solidFill>
                  <a:schemeClr val="bg2">
                    <a:lumMod val="25000"/>
                  </a:schemeClr>
                </a:solidFill>
                <a:latin typeface="+mj-lt"/>
              </a:rPr>
              <a:t>including</a:t>
            </a:r>
            <a:r>
              <a:rPr lang="fr-FR" sz="2400" dirty="0">
                <a:solidFill>
                  <a:schemeClr val="bg2">
                    <a:lumMod val="25000"/>
                  </a:schemeClr>
                </a:solidFill>
                <a:latin typeface="+mj-lt"/>
              </a:rPr>
              <a:t> to </a:t>
            </a:r>
            <a:r>
              <a:rPr lang="fr-FR" sz="2400" dirty="0" smtClean="0">
                <a:solidFill>
                  <a:schemeClr val="bg2">
                    <a:lumMod val="25000"/>
                  </a:schemeClr>
                </a:solidFill>
                <a:latin typeface="+mj-lt"/>
              </a:rPr>
              <a:t>CCB.</a:t>
            </a:r>
            <a:endParaRPr lang="fr-FR" sz="2400" dirty="0">
              <a:solidFill>
                <a:schemeClr val="bg2">
                  <a:lumMod val="25000"/>
                </a:schemeClr>
              </a:solidFill>
              <a:latin typeface="+mj-lt"/>
            </a:endParaRPr>
          </a:p>
          <a:p>
            <a:r>
              <a:rPr lang="fr-FR" sz="2400" dirty="0" err="1">
                <a:solidFill>
                  <a:schemeClr val="bg2">
                    <a:lumMod val="25000"/>
                  </a:schemeClr>
                </a:solidFill>
                <a:latin typeface="+mj-lt"/>
              </a:rPr>
              <a:t>We</a:t>
            </a:r>
            <a:r>
              <a:rPr lang="fr-FR" sz="2400" dirty="0">
                <a:solidFill>
                  <a:schemeClr val="bg2">
                    <a:lumMod val="25000"/>
                  </a:schemeClr>
                </a:solidFill>
                <a:latin typeface="+mj-lt"/>
              </a:rPr>
              <a:t> </a:t>
            </a:r>
            <a:r>
              <a:rPr lang="fr-FR" sz="2400" dirty="0" err="1">
                <a:solidFill>
                  <a:schemeClr val="bg2">
                    <a:lumMod val="25000"/>
                  </a:schemeClr>
                </a:solidFill>
                <a:latin typeface="+mj-lt"/>
              </a:rPr>
              <a:t>will</a:t>
            </a:r>
            <a:r>
              <a:rPr lang="fr-FR" sz="2400" dirty="0">
                <a:solidFill>
                  <a:schemeClr val="bg2">
                    <a:lumMod val="25000"/>
                  </a:schemeClr>
                </a:solidFill>
                <a:latin typeface="+mj-lt"/>
              </a:rPr>
              <a:t> use all </a:t>
            </a:r>
            <a:r>
              <a:rPr lang="fr-FR" sz="2400" dirty="0" err="1">
                <a:solidFill>
                  <a:schemeClr val="bg2">
                    <a:lumMod val="25000"/>
                  </a:schemeClr>
                </a:solidFill>
                <a:latin typeface="+mj-lt"/>
              </a:rPr>
              <a:t>just</a:t>
            </a:r>
            <a:r>
              <a:rPr lang="fr-FR" sz="2400" dirty="0">
                <a:solidFill>
                  <a:schemeClr val="bg2">
                    <a:lumMod val="25000"/>
                  </a:schemeClr>
                </a:solidFill>
                <a:latin typeface="+mj-lt"/>
              </a:rPr>
              <a:t> and </a:t>
            </a:r>
            <a:r>
              <a:rPr lang="fr-FR" sz="2400" dirty="0" err="1">
                <a:solidFill>
                  <a:schemeClr val="bg2">
                    <a:lumMod val="25000"/>
                  </a:schemeClr>
                </a:solidFill>
                <a:latin typeface="+mj-lt"/>
              </a:rPr>
              <a:t>legal</a:t>
            </a:r>
            <a:r>
              <a:rPr lang="fr-FR" sz="2400" dirty="0">
                <a:solidFill>
                  <a:schemeClr val="bg2">
                    <a:lumMod val="25000"/>
                  </a:schemeClr>
                </a:solidFill>
                <a:latin typeface="+mj-lt"/>
              </a:rPr>
              <a:t> </a:t>
            </a:r>
            <a:r>
              <a:rPr lang="fr-FR" sz="2400" dirty="0" err="1">
                <a:solidFill>
                  <a:schemeClr val="bg2">
                    <a:lumMod val="25000"/>
                  </a:schemeClr>
                </a:solidFill>
                <a:latin typeface="+mj-lt"/>
              </a:rPr>
              <a:t>means</a:t>
            </a:r>
            <a:r>
              <a:rPr lang="fr-FR" sz="2400" dirty="0">
                <a:solidFill>
                  <a:schemeClr val="bg2">
                    <a:lumMod val="25000"/>
                  </a:schemeClr>
                </a:solidFill>
                <a:latin typeface="+mj-lt"/>
              </a:rPr>
              <a:t> to </a:t>
            </a:r>
            <a:r>
              <a:rPr lang="fr-FR" sz="2400" dirty="0" err="1">
                <a:solidFill>
                  <a:schemeClr val="bg2">
                    <a:lumMod val="25000"/>
                  </a:schemeClr>
                </a:solidFill>
                <a:latin typeface="+mj-lt"/>
              </a:rPr>
              <a:t>protect</a:t>
            </a:r>
            <a:r>
              <a:rPr lang="fr-FR" sz="2400" dirty="0">
                <a:solidFill>
                  <a:schemeClr val="bg2">
                    <a:lumMod val="25000"/>
                  </a:schemeClr>
                </a:solidFill>
                <a:latin typeface="+mj-lt"/>
              </a:rPr>
              <a:t> </a:t>
            </a:r>
            <a:r>
              <a:rPr lang="fr-FR" sz="2400" dirty="0" err="1">
                <a:solidFill>
                  <a:schemeClr val="bg2">
                    <a:lumMod val="25000"/>
                  </a:schemeClr>
                </a:solidFill>
                <a:latin typeface="+mj-lt"/>
              </a:rPr>
              <a:t>investors</a:t>
            </a:r>
            <a:r>
              <a:rPr lang="fr-FR" sz="2400" dirty="0">
                <a:solidFill>
                  <a:schemeClr val="bg2">
                    <a:lumMod val="25000"/>
                  </a:schemeClr>
                </a:solidFill>
                <a:latin typeface="+mj-lt"/>
              </a:rPr>
              <a:t> </a:t>
            </a:r>
            <a:r>
              <a:rPr lang="fr-FR" sz="2400" dirty="0" smtClean="0">
                <a:solidFill>
                  <a:schemeClr val="bg2">
                    <a:lumMod val="25000"/>
                  </a:schemeClr>
                </a:solidFill>
                <a:latin typeface="+mj-lt"/>
              </a:rPr>
              <a:t>and </a:t>
            </a:r>
            <a:r>
              <a:rPr lang="fr-FR" sz="2400" dirty="0" err="1" smtClean="0">
                <a:solidFill>
                  <a:schemeClr val="bg2">
                    <a:lumMod val="25000"/>
                  </a:schemeClr>
                </a:solidFill>
                <a:latin typeface="+mj-lt"/>
              </a:rPr>
              <a:t>employees</a:t>
            </a:r>
            <a:r>
              <a:rPr lang="fr-FR" sz="2400" dirty="0" smtClean="0">
                <a:solidFill>
                  <a:schemeClr val="bg2">
                    <a:lumMod val="25000"/>
                  </a:schemeClr>
                </a:solidFill>
                <a:latin typeface="+mj-lt"/>
              </a:rPr>
              <a:t>;</a:t>
            </a:r>
            <a:endParaRPr lang="fr-FR" sz="2400" dirty="0">
              <a:solidFill>
                <a:schemeClr val="bg2">
                  <a:lumMod val="25000"/>
                </a:schemeClr>
              </a:solidFill>
              <a:latin typeface="+mj-lt"/>
            </a:endParaRPr>
          </a:p>
          <a:p>
            <a:r>
              <a:rPr lang="fr-FR" sz="2400" dirty="0" err="1">
                <a:solidFill>
                  <a:schemeClr val="bg2">
                    <a:lumMod val="25000"/>
                  </a:schemeClr>
                </a:solidFill>
                <a:latin typeface="+mj-lt"/>
              </a:rPr>
              <a:t>They</a:t>
            </a:r>
            <a:r>
              <a:rPr lang="fr-FR" sz="2400" dirty="0">
                <a:solidFill>
                  <a:schemeClr val="bg2">
                    <a:lumMod val="25000"/>
                  </a:schemeClr>
                </a:solidFill>
                <a:latin typeface="+mj-lt"/>
              </a:rPr>
              <a:t> </a:t>
            </a:r>
            <a:r>
              <a:rPr lang="fr-FR" sz="2400" dirty="0" err="1">
                <a:solidFill>
                  <a:schemeClr val="bg2">
                    <a:lumMod val="25000"/>
                  </a:schemeClr>
                </a:solidFill>
                <a:latin typeface="+mj-lt"/>
              </a:rPr>
              <a:t>should</a:t>
            </a:r>
            <a:r>
              <a:rPr lang="fr-FR" sz="2400" dirty="0">
                <a:solidFill>
                  <a:schemeClr val="bg2">
                    <a:lumMod val="25000"/>
                  </a:schemeClr>
                </a:solidFill>
                <a:latin typeface="+mj-lt"/>
              </a:rPr>
              <a:t> have </a:t>
            </a:r>
            <a:r>
              <a:rPr lang="fr-FR" sz="2400" b="1" dirty="0">
                <a:solidFill>
                  <a:schemeClr val="bg2">
                    <a:lumMod val="25000"/>
                  </a:schemeClr>
                </a:solidFill>
                <a:latin typeface="+mj-lt"/>
              </a:rPr>
              <a:t>a dialogue </a:t>
            </a:r>
            <a:r>
              <a:rPr lang="fr-FR" sz="2400" b="1" dirty="0" err="1">
                <a:solidFill>
                  <a:schemeClr val="bg2">
                    <a:lumMod val="25000"/>
                  </a:schemeClr>
                </a:solidFill>
                <a:latin typeface="+mj-lt"/>
              </a:rPr>
              <a:t>with</a:t>
            </a:r>
            <a:r>
              <a:rPr lang="fr-FR" sz="2400" b="1" dirty="0">
                <a:solidFill>
                  <a:schemeClr val="bg2">
                    <a:lumMod val="25000"/>
                  </a:schemeClr>
                </a:solidFill>
                <a:latin typeface="+mj-lt"/>
              </a:rPr>
              <a:t> us about how to </a:t>
            </a:r>
            <a:r>
              <a:rPr lang="fr-FR" sz="2400" b="1" dirty="0" err="1">
                <a:solidFill>
                  <a:schemeClr val="bg2">
                    <a:lumMod val="25000"/>
                  </a:schemeClr>
                </a:solidFill>
                <a:latin typeface="+mj-lt"/>
              </a:rPr>
              <a:t>create</a:t>
            </a:r>
            <a:r>
              <a:rPr lang="fr-FR" sz="2400" b="1" dirty="0">
                <a:solidFill>
                  <a:schemeClr val="bg2">
                    <a:lumMod val="25000"/>
                  </a:schemeClr>
                </a:solidFill>
                <a:latin typeface="+mj-lt"/>
              </a:rPr>
              <a:t> value for all </a:t>
            </a:r>
            <a:r>
              <a:rPr lang="fr-FR" sz="2400" b="1" dirty="0" err="1">
                <a:solidFill>
                  <a:schemeClr val="bg2">
                    <a:lumMod val="25000"/>
                  </a:schemeClr>
                </a:solidFill>
                <a:latin typeface="+mj-lt"/>
              </a:rPr>
              <a:t>investors</a:t>
            </a:r>
            <a:r>
              <a:rPr lang="fr-FR" sz="2400" b="1" dirty="0">
                <a:solidFill>
                  <a:schemeClr val="bg2">
                    <a:lumMod val="25000"/>
                  </a:schemeClr>
                </a:solidFill>
                <a:latin typeface="+mj-lt"/>
              </a:rPr>
              <a:t> and </a:t>
            </a:r>
            <a:r>
              <a:rPr lang="fr-FR" sz="2400" b="1" dirty="0" err="1" smtClean="0">
                <a:solidFill>
                  <a:schemeClr val="bg2">
                    <a:lumMod val="25000"/>
                  </a:schemeClr>
                </a:solidFill>
                <a:latin typeface="+mj-lt"/>
              </a:rPr>
              <a:t>stakeholders</a:t>
            </a:r>
            <a:r>
              <a:rPr lang="fr-FR" sz="2400" b="1" dirty="0" smtClean="0">
                <a:solidFill>
                  <a:schemeClr val="bg2">
                    <a:lumMod val="25000"/>
                  </a:schemeClr>
                </a:solidFill>
                <a:latin typeface="+mj-lt"/>
              </a:rPr>
              <a:t>.</a:t>
            </a:r>
            <a:endParaRPr lang="fr-FR" sz="2400" b="1" dirty="0">
              <a:solidFill>
                <a:schemeClr val="bg2">
                  <a:lumMod val="25000"/>
                </a:schemeClr>
              </a:solidFill>
              <a:latin typeface="+mj-lt"/>
            </a:endParaRPr>
          </a:p>
          <a:p>
            <a:pPr lvl="1"/>
            <a:endParaRPr lang="fr-FR" b="1" dirty="0">
              <a:solidFill>
                <a:schemeClr val="bg2">
                  <a:lumMod val="25000"/>
                </a:schemeClr>
              </a:solidFill>
              <a:latin typeface="+mj-lt"/>
            </a:endParaRPr>
          </a:p>
          <a:p>
            <a:pPr lvl="1"/>
            <a:endParaRPr lang="fr-FR" dirty="0">
              <a:solidFill>
                <a:schemeClr val="bg2">
                  <a:lumMod val="25000"/>
                </a:schemeClr>
              </a:solidFill>
              <a:latin typeface="+mj-lt"/>
            </a:endParaRPr>
          </a:p>
          <a:p>
            <a:pPr lvl="1"/>
            <a:endParaRPr lang="fr-FR" dirty="0">
              <a:solidFill>
                <a:schemeClr val="bg2">
                  <a:lumMod val="25000"/>
                </a:schemeClr>
              </a:solidFill>
              <a:latin typeface="+mj-lt"/>
            </a:endParaRPr>
          </a:p>
          <a:p>
            <a:pPr marL="457200" lvl="1" indent="0">
              <a:buNone/>
            </a:pPr>
            <a:endParaRPr lang="fr-FR" dirty="0">
              <a:solidFill>
                <a:schemeClr val="bg2">
                  <a:lumMod val="25000"/>
                </a:schemeClr>
              </a:solidFill>
              <a:latin typeface="+mj-lt"/>
            </a:endParaRPr>
          </a:p>
        </p:txBody>
      </p:sp>
      <p:sp>
        <p:nvSpPr>
          <p:cNvPr id="4" name="Espace réservé du numéro de diapositive 3"/>
          <p:cNvSpPr>
            <a:spLocks noGrp="1"/>
          </p:cNvSpPr>
          <p:nvPr>
            <p:ph type="sldNum" sz="quarter" idx="12"/>
          </p:nvPr>
        </p:nvSpPr>
        <p:spPr/>
        <p:txBody>
          <a:bodyPr/>
          <a:lstStyle/>
          <a:p>
            <a:fld id="{937B080C-FE5C-41A2-A9A6-80DA7D169A72}" type="slidenum">
              <a:rPr lang="fr-FR" smtClean="0"/>
              <a:pPr/>
              <a:t>18</a:t>
            </a:fld>
            <a:endParaRPr lang="fr-FR"/>
          </a:p>
        </p:txBody>
      </p:sp>
      <p:sp>
        <p:nvSpPr>
          <p:cNvPr id="7" name="Espace réservé du pied de page 6"/>
          <p:cNvSpPr txBox="1">
            <a:spLocks/>
          </p:cNvSpPr>
          <p:nvPr/>
        </p:nvSpPr>
        <p:spPr>
          <a:xfrm>
            <a:off x="222738" y="6105516"/>
            <a:ext cx="11840307" cy="557345"/>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fr-FR" dirty="0" smtClean="0"/>
              <a:t> </a:t>
            </a:r>
          </a:p>
          <a:p>
            <a:pPr algn="l"/>
            <a:r>
              <a:rPr lang="fr-FR" dirty="0" smtClean="0"/>
              <a:t> </a:t>
            </a:r>
          </a:p>
          <a:p>
            <a:pPr algn="l"/>
            <a:r>
              <a:rPr lang="fr-FR" dirty="0" smtClean="0"/>
              <a:t> </a:t>
            </a:r>
          </a:p>
          <a:p>
            <a:pPr algn="l"/>
            <a:r>
              <a:rPr lang="en-US" dirty="0" smtClean="0"/>
              <a:t>Press contact: M. Pascal Irastorza 	</a:t>
            </a:r>
            <a:r>
              <a:rPr lang="fr-FR" dirty="0" smtClean="0"/>
              <a:t>Tel: +359 8 76 17 74 44 	E-mail: </a:t>
            </a:r>
            <a:r>
              <a:rPr lang="fr-FR" u="sng" dirty="0" smtClean="0">
                <a:hlinkClick r:id="rId2"/>
              </a:rPr>
              <a:t>press.contact@lic33.com</a:t>
            </a:r>
            <a:endParaRPr lang="fr-FR" dirty="0" smtClean="0"/>
          </a:p>
          <a:p>
            <a:endParaRPr lang="fr-FR" dirty="0"/>
          </a:p>
        </p:txBody>
      </p:sp>
      <p:pic>
        <p:nvPicPr>
          <p:cNvPr id="8" name="Image 7"/>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169" y="0"/>
            <a:ext cx="12245138" cy="1336431"/>
          </a:xfrm>
          <a:prstGeom prst="rect">
            <a:avLst/>
          </a:prstGeom>
        </p:spPr>
      </p:pic>
    </p:spTree>
    <p:extLst>
      <p:ext uri="{BB962C8B-B14F-4D97-AF65-F5344CB8AC3E}">
        <p14:creationId xmlns:p14="http://schemas.microsoft.com/office/powerpoint/2010/main" xmlns="" val="21243995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10308" y="1711569"/>
            <a:ext cx="11430000" cy="4393947"/>
          </a:xfrm>
        </p:spPr>
        <p:txBody>
          <a:bodyPr>
            <a:normAutofit/>
          </a:bodyPr>
          <a:lstStyle/>
          <a:p>
            <a:pPr marL="0" indent="0">
              <a:buNone/>
            </a:pPr>
            <a:r>
              <a:rPr lang="en-US" b="1" u="sng" dirty="0">
                <a:solidFill>
                  <a:schemeClr val="bg2">
                    <a:lumMod val="25000"/>
                  </a:schemeClr>
                </a:solidFill>
                <a:latin typeface="+mj-lt"/>
              </a:rPr>
              <a:t>What is LIC33’s relationship with the Bulgarian authorities ?</a:t>
            </a:r>
            <a:endParaRPr lang="fr-FR" b="1" u="sng" dirty="0">
              <a:solidFill>
                <a:schemeClr val="bg2">
                  <a:lumMod val="25000"/>
                </a:schemeClr>
              </a:solidFill>
              <a:latin typeface="+mj-lt"/>
            </a:endParaRPr>
          </a:p>
          <a:p>
            <a:endParaRPr lang="en-US" sz="2400" dirty="0" smtClean="0">
              <a:solidFill>
                <a:schemeClr val="bg2">
                  <a:lumMod val="25000"/>
                </a:schemeClr>
              </a:solidFill>
              <a:latin typeface="+mj-lt"/>
            </a:endParaRPr>
          </a:p>
          <a:p>
            <a:r>
              <a:rPr lang="en-US" sz="2400" dirty="0" smtClean="0">
                <a:solidFill>
                  <a:schemeClr val="bg2">
                    <a:lumMod val="25000"/>
                  </a:schemeClr>
                </a:solidFill>
                <a:latin typeface="+mj-lt"/>
              </a:rPr>
              <a:t>We </a:t>
            </a:r>
            <a:r>
              <a:rPr lang="en-US" sz="2400" dirty="0">
                <a:solidFill>
                  <a:schemeClr val="bg2">
                    <a:lumMod val="25000"/>
                  </a:schemeClr>
                </a:solidFill>
                <a:latin typeface="+mj-lt"/>
              </a:rPr>
              <a:t>are </a:t>
            </a:r>
            <a:r>
              <a:rPr lang="en-US" sz="2400" dirty="0" smtClean="0">
                <a:solidFill>
                  <a:schemeClr val="bg2">
                    <a:lumMod val="25000"/>
                  </a:schemeClr>
                </a:solidFill>
                <a:latin typeface="+mj-lt"/>
              </a:rPr>
              <a:t>newcomers.</a:t>
            </a:r>
            <a:endParaRPr lang="en-US" sz="2400" dirty="0">
              <a:solidFill>
                <a:schemeClr val="bg2">
                  <a:lumMod val="25000"/>
                </a:schemeClr>
              </a:solidFill>
              <a:latin typeface="+mj-lt"/>
            </a:endParaRPr>
          </a:p>
          <a:p>
            <a:r>
              <a:rPr lang="en-US" sz="2400" dirty="0">
                <a:solidFill>
                  <a:schemeClr val="bg2">
                    <a:lumMod val="25000"/>
                  </a:schemeClr>
                </a:solidFill>
                <a:latin typeface="+mj-lt"/>
              </a:rPr>
              <a:t>We </a:t>
            </a:r>
            <a:r>
              <a:rPr lang="en-US" sz="2400" b="1" dirty="0">
                <a:solidFill>
                  <a:schemeClr val="bg2">
                    <a:lumMod val="25000"/>
                  </a:schemeClr>
                </a:solidFill>
                <a:latin typeface="+mj-lt"/>
              </a:rPr>
              <a:t>share many common </a:t>
            </a:r>
            <a:r>
              <a:rPr lang="en-US" sz="2400" b="1" dirty="0" smtClean="0">
                <a:solidFill>
                  <a:schemeClr val="bg2">
                    <a:lumMod val="25000"/>
                  </a:schemeClr>
                </a:solidFill>
                <a:latin typeface="+mj-lt"/>
              </a:rPr>
              <a:t>interests and </a:t>
            </a:r>
            <a:r>
              <a:rPr lang="en-US" sz="2400" b="1" dirty="0">
                <a:solidFill>
                  <a:schemeClr val="bg2">
                    <a:lumMod val="25000"/>
                  </a:schemeClr>
                </a:solidFill>
                <a:latin typeface="+mj-lt"/>
              </a:rPr>
              <a:t>goals with the government</a:t>
            </a:r>
            <a:r>
              <a:rPr lang="en-US" sz="2400" dirty="0">
                <a:solidFill>
                  <a:schemeClr val="bg2">
                    <a:lumMod val="25000"/>
                  </a:schemeClr>
                </a:solidFill>
                <a:latin typeface="+mj-lt"/>
              </a:rPr>
              <a:t>:</a:t>
            </a:r>
            <a:endParaRPr lang="fr-FR" sz="2400" dirty="0">
              <a:solidFill>
                <a:schemeClr val="bg2">
                  <a:lumMod val="25000"/>
                </a:schemeClr>
              </a:solidFill>
              <a:latin typeface="+mj-lt"/>
            </a:endParaRPr>
          </a:p>
          <a:p>
            <a:pPr lvl="1"/>
            <a:r>
              <a:rPr lang="en-US" dirty="0">
                <a:solidFill>
                  <a:schemeClr val="bg2">
                    <a:lumMod val="25000"/>
                  </a:schemeClr>
                </a:solidFill>
                <a:latin typeface="+mj-lt"/>
              </a:rPr>
              <a:t>To see employees of the various companies under LIC33 keep their jobs and enjoy the stability and comfort that come with having a long-term investor as an </a:t>
            </a:r>
            <a:r>
              <a:rPr lang="en-US" dirty="0" smtClean="0">
                <a:solidFill>
                  <a:schemeClr val="bg2">
                    <a:lumMod val="25000"/>
                  </a:schemeClr>
                </a:solidFill>
                <a:latin typeface="+mj-lt"/>
              </a:rPr>
              <a:t>owner.</a:t>
            </a:r>
            <a:endParaRPr lang="en-US" dirty="0">
              <a:solidFill>
                <a:schemeClr val="bg2">
                  <a:lumMod val="25000"/>
                </a:schemeClr>
              </a:solidFill>
              <a:latin typeface="+mj-lt"/>
            </a:endParaRPr>
          </a:p>
          <a:p>
            <a:pPr lvl="1"/>
            <a:r>
              <a:rPr lang="en-US" dirty="0">
                <a:solidFill>
                  <a:schemeClr val="bg2">
                    <a:lumMod val="25000"/>
                  </a:schemeClr>
                </a:solidFill>
                <a:latin typeface="+mj-lt"/>
              </a:rPr>
              <a:t>To see a full and timely repayment of the CCB-related </a:t>
            </a:r>
            <a:r>
              <a:rPr lang="en-US" dirty="0" smtClean="0">
                <a:solidFill>
                  <a:schemeClr val="bg2">
                    <a:lumMod val="25000"/>
                  </a:schemeClr>
                </a:solidFill>
                <a:latin typeface="+mj-lt"/>
              </a:rPr>
              <a:t>debts.</a:t>
            </a:r>
            <a:endParaRPr lang="en-US" dirty="0">
              <a:solidFill>
                <a:schemeClr val="bg2">
                  <a:lumMod val="25000"/>
                </a:schemeClr>
              </a:solidFill>
              <a:latin typeface="+mj-lt"/>
            </a:endParaRPr>
          </a:p>
          <a:p>
            <a:pPr lvl="1"/>
            <a:r>
              <a:rPr lang="en-US" dirty="0">
                <a:solidFill>
                  <a:schemeClr val="bg2">
                    <a:lumMod val="25000"/>
                  </a:schemeClr>
                </a:solidFill>
                <a:latin typeface="+mj-lt"/>
              </a:rPr>
              <a:t>The promotion of foreign investment from across the EU and a welcoming investment climate in </a:t>
            </a:r>
            <a:r>
              <a:rPr lang="en-US" dirty="0" smtClean="0">
                <a:solidFill>
                  <a:schemeClr val="bg2">
                    <a:lumMod val="25000"/>
                  </a:schemeClr>
                </a:solidFill>
                <a:latin typeface="+mj-lt"/>
              </a:rPr>
              <a:t>Bulgaria.</a:t>
            </a:r>
            <a:endParaRPr lang="en-US" dirty="0">
              <a:solidFill>
                <a:schemeClr val="bg2">
                  <a:lumMod val="25000"/>
                </a:schemeClr>
              </a:solidFill>
              <a:latin typeface="+mj-lt"/>
            </a:endParaRPr>
          </a:p>
          <a:p>
            <a:pPr lvl="1"/>
            <a:r>
              <a:rPr lang="en-US" b="1" dirty="0">
                <a:solidFill>
                  <a:schemeClr val="bg2">
                    <a:lumMod val="25000"/>
                  </a:schemeClr>
                </a:solidFill>
                <a:latin typeface="+mj-lt"/>
              </a:rPr>
              <a:t>To see property rights respected and EU legal standards </a:t>
            </a:r>
            <a:r>
              <a:rPr lang="en-US" b="1" dirty="0" smtClean="0">
                <a:solidFill>
                  <a:schemeClr val="bg2">
                    <a:lumMod val="25000"/>
                  </a:schemeClr>
                </a:solidFill>
                <a:latin typeface="+mj-lt"/>
              </a:rPr>
              <a:t>upheld.</a:t>
            </a:r>
            <a:endParaRPr lang="en-US" b="1" dirty="0">
              <a:solidFill>
                <a:schemeClr val="bg2">
                  <a:lumMod val="25000"/>
                </a:schemeClr>
              </a:solidFill>
              <a:latin typeface="+mj-lt"/>
            </a:endParaRPr>
          </a:p>
          <a:p>
            <a:pPr marL="0" indent="0">
              <a:buNone/>
            </a:pPr>
            <a:endParaRPr lang="fr-FR" sz="2400" dirty="0">
              <a:solidFill>
                <a:schemeClr val="bg2">
                  <a:lumMod val="25000"/>
                </a:schemeClr>
              </a:solidFill>
              <a:latin typeface="+mj-lt"/>
            </a:endParaRPr>
          </a:p>
        </p:txBody>
      </p:sp>
      <p:sp>
        <p:nvSpPr>
          <p:cNvPr id="4" name="Espace réservé du numéro de diapositive 3"/>
          <p:cNvSpPr>
            <a:spLocks noGrp="1"/>
          </p:cNvSpPr>
          <p:nvPr>
            <p:ph type="sldNum" sz="quarter" idx="12"/>
          </p:nvPr>
        </p:nvSpPr>
        <p:spPr/>
        <p:txBody>
          <a:bodyPr/>
          <a:lstStyle/>
          <a:p>
            <a:fld id="{937B080C-FE5C-41A2-A9A6-80DA7D169A72}" type="slidenum">
              <a:rPr lang="fr-FR" smtClean="0"/>
              <a:pPr/>
              <a:t>19</a:t>
            </a:fld>
            <a:endParaRPr lang="fr-FR"/>
          </a:p>
        </p:txBody>
      </p:sp>
      <p:sp>
        <p:nvSpPr>
          <p:cNvPr id="8" name="Espace réservé du pied de page 6"/>
          <p:cNvSpPr txBox="1">
            <a:spLocks/>
          </p:cNvSpPr>
          <p:nvPr/>
        </p:nvSpPr>
        <p:spPr>
          <a:xfrm>
            <a:off x="222738" y="6105516"/>
            <a:ext cx="11840307" cy="557345"/>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fr-FR" dirty="0" smtClean="0"/>
              <a:t> </a:t>
            </a:r>
          </a:p>
          <a:p>
            <a:pPr algn="l"/>
            <a:r>
              <a:rPr lang="fr-FR" dirty="0" smtClean="0"/>
              <a:t> </a:t>
            </a:r>
          </a:p>
          <a:p>
            <a:pPr algn="l"/>
            <a:r>
              <a:rPr lang="fr-FR" dirty="0" smtClean="0"/>
              <a:t> </a:t>
            </a:r>
          </a:p>
          <a:p>
            <a:pPr algn="l"/>
            <a:r>
              <a:rPr lang="en-US" dirty="0" smtClean="0"/>
              <a:t>Press contact: M. Pascal Irastorza 	</a:t>
            </a:r>
            <a:r>
              <a:rPr lang="fr-FR" dirty="0" smtClean="0"/>
              <a:t>Tel: +359 8 76 17 74 44 	E-mail: </a:t>
            </a:r>
            <a:r>
              <a:rPr lang="fr-FR" u="sng" dirty="0" smtClean="0">
                <a:hlinkClick r:id="rId2"/>
              </a:rPr>
              <a:t>press.contact@lic33.com</a:t>
            </a:r>
            <a:endParaRPr lang="fr-FR" dirty="0" smtClean="0"/>
          </a:p>
          <a:p>
            <a:endParaRPr lang="fr-FR" dirty="0"/>
          </a:p>
        </p:txBody>
      </p:sp>
      <p:pic>
        <p:nvPicPr>
          <p:cNvPr id="9" name="Imag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169" y="0"/>
            <a:ext cx="12245138" cy="1336431"/>
          </a:xfrm>
          <a:prstGeom prst="rect">
            <a:avLst/>
          </a:prstGeom>
        </p:spPr>
      </p:pic>
    </p:spTree>
    <p:extLst>
      <p:ext uri="{BB962C8B-B14F-4D97-AF65-F5344CB8AC3E}">
        <p14:creationId xmlns:p14="http://schemas.microsoft.com/office/powerpoint/2010/main" xmlns="" val="2414550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587265"/>
            <a:ext cx="10515600" cy="4589698"/>
          </a:xfrm>
        </p:spPr>
        <p:txBody>
          <a:bodyPr>
            <a:normAutofit/>
          </a:bodyPr>
          <a:lstStyle/>
          <a:p>
            <a:pPr marL="0" indent="0">
              <a:buNone/>
            </a:pPr>
            <a:r>
              <a:rPr lang="en-US" sz="2400" b="1" u="sng" dirty="0">
                <a:solidFill>
                  <a:schemeClr val="bg2">
                    <a:lumMod val="25000"/>
                  </a:schemeClr>
                </a:solidFill>
                <a:latin typeface="+mj-lt"/>
              </a:rPr>
              <a:t>Why </a:t>
            </a:r>
            <a:r>
              <a:rPr lang="en-US" sz="2400" b="1" u="sng" dirty="0" smtClean="0">
                <a:solidFill>
                  <a:schemeClr val="bg2">
                    <a:lumMod val="25000"/>
                  </a:schemeClr>
                </a:solidFill>
                <a:latin typeface="+mj-lt"/>
              </a:rPr>
              <a:t>Did We Invest </a:t>
            </a:r>
            <a:r>
              <a:rPr lang="en-US" sz="2400" b="1" u="sng" dirty="0">
                <a:solidFill>
                  <a:schemeClr val="bg2">
                    <a:lumMod val="25000"/>
                  </a:schemeClr>
                </a:solidFill>
                <a:latin typeface="+mj-lt"/>
              </a:rPr>
              <a:t>in Bulgaria</a:t>
            </a:r>
            <a:r>
              <a:rPr lang="en-US" sz="2400" b="1" u="sng" dirty="0" smtClean="0">
                <a:solidFill>
                  <a:schemeClr val="bg2">
                    <a:lumMod val="25000"/>
                  </a:schemeClr>
                </a:solidFill>
                <a:latin typeface="+mj-lt"/>
              </a:rPr>
              <a:t>?</a:t>
            </a:r>
          </a:p>
          <a:p>
            <a:pPr marL="0" indent="0">
              <a:buNone/>
            </a:pPr>
            <a:endParaRPr lang="en-US" sz="2400" b="1" u="sng" dirty="0" smtClean="0">
              <a:solidFill>
                <a:schemeClr val="bg2">
                  <a:lumMod val="25000"/>
                </a:schemeClr>
              </a:solidFill>
              <a:latin typeface="+mj-lt"/>
            </a:endParaRPr>
          </a:p>
          <a:p>
            <a:pPr lvl="0"/>
            <a:r>
              <a:rPr lang="en-GB" sz="2000" dirty="0" smtClean="0">
                <a:solidFill>
                  <a:schemeClr val="bg2">
                    <a:lumMod val="25000"/>
                  </a:schemeClr>
                </a:solidFill>
                <a:latin typeface="+mj-lt"/>
              </a:rPr>
              <a:t>LIC33, led by Pierre </a:t>
            </a:r>
            <a:r>
              <a:rPr lang="en-GB" sz="2000" dirty="0" err="1" smtClean="0">
                <a:solidFill>
                  <a:schemeClr val="bg2">
                    <a:lumMod val="25000"/>
                  </a:schemeClr>
                </a:solidFill>
                <a:latin typeface="+mj-lt"/>
              </a:rPr>
              <a:t>Louvrier</a:t>
            </a:r>
            <a:r>
              <a:rPr lang="en-GB" sz="2000" dirty="0" smtClean="0">
                <a:solidFill>
                  <a:schemeClr val="bg2">
                    <a:lumMod val="25000"/>
                  </a:schemeClr>
                </a:solidFill>
                <a:latin typeface="+mj-lt"/>
              </a:rPr>
              <a:t>, invests </a:t>
            </a:r>
            <a:r>
              <a:rPr lang="en-GB" sz="2000" dirty="0">
                <a:solidFill>
                  <a:schemeClr val="bg2">
                    <a:lumMod val="25000"/>
                  </a:schemeClr>
                </a:solidFill>
                <a:latin typeface="+mj-lt"/>
              </a:rPr>
              <a:t>in special situations, turnarounds and </a:t>
            </a:r>
            <a:r>
              <a:rPr lang="en-GB" sz="2000" dirty="0" smtClean="0">
                <a:solidFill>
                  <a:schemeClr val="bg2">
                    <a:lumMod val="25000"/>
                  </a:schemeClr>
                </a:solidFill>
                <a:latin typeface="+mj-lt"/>
              </a:rPr>
              <a:t>restructurings in emerging markets;</a:t>
            </a:r>
            <a:endParaRPr lang="en-GB" sz="2000" dirty="0">
              <a:solidFill>
                <a:schemeClr val="bg2">
                  <a:lumMod val="25000"/>
                </a:schemeClr>
              </a:solidFill>
              <a:latin typeface="+mj-lt"/>
            </a:endParaRPr>
          </a:p>
          <a:p>
            <a:pPr lvl="0"/>
            <a:r>
              <a:rPr lang="en-GB" sz="2000" dirty="0" smtClean="0">
                <a:solidFill>
                  <a:schemeClr val="bg2">
                    <a:lumMod val="25000"/>
                  </a:schemeClr>
                </a:solidFill>
                <a:latin typeface="+mj-lt"/>
              </a:rPr>
              <a:t>We became interested </a:t>
            </a:r>
            <a:r>
              <a:rPr lang="en-GB" sz="2000" dirty="0">
                <a:solidFill>
                  <a:schemeClr val="bg2">
                    <a:lumMod val="25000"/>
                  </a:schemeClr>
                </a:solidFill>
                <a:latin typeface="+mj-lt"/>
              </a:rPr>
              <a:t>in the Balkan EU countries because they combine the opportunity set of emerging markets with the solid legal and regulatory environment </a:t>
            </a:r>
            <a:r>
              <a:rPr lang="en-GB" sz="2000" dirty="0" smtClean="0">
                <a:solidFill>
                  <a:schemeClr val="bg2">
                    <a:lumMod val="25000"/>
                  </a:schemeClr>
                </a:solidFill>
                <a:latin typeface="+mj-lt"/>
              </a:rPr>
              <a:t>of European </a:t>
            </a:r>
            <a:r>
              <a:rPr lang="en-GB" sz="2000" dirty="0">
                <a:solidFill>
                  <a:schemeClr val="bg2">
                    <a:lumMod val="25000"/>
                  </a:schemeClr>
                </a:solidFill>
                <a:latin typeface="+mj-lt"/>
              </a:rPr>
              <a:t>Union membership</a:t>
            </a:r>
          </a:p>
          <a:p>
            <a:pPr lvl="0"/>
            <a:r>
              <a:rPr lang="en-GB" sz="2000" dirty="0" smtClean="0">
                <a:solidFill>
                  <a:schemeClr val="bg2">
                    <a:lumMod val="25000"/>
                  </a:schemeClr>
                </a:solidFill>
                <a:latin typeface="+mj-lt"/>
              </a:rPr>
              <a:t>After months of uncertainty, </a:t>
            </a:r>
            <a:r>
              <a:rPr lang="en-GB" sz="2000" b="1" dirty="0" smtClean="0">
                <a:solidFill>
                  <a:schemeClr val="bg2">
                    <a:lumMod val="25000"/>
                  </a:schemeClr>
                </a:solidFill>
                <a:latin typeface="+mj-lt"/>
              </a:rPr>
              <a:t>we bring stability </a:t>
            </a:r>
            <a:r>
              <a:rPr lang="en-GB" sz="2000" dirty="0" smtClean="0">
                <a:solidFill>
                  <a:schemeClr val="bg2">
                    <a:lumMod val="25000"/>
                  </a:schemeClr>
                </a:solidFill>
                <a:latin typeface="+mj-lt"/>
              </a:rPr>
              <a:t>– which is what people crave</a:t>
            </a:r>
          </a:p>
          <a:p>
            <a:pPr lvl="0"/>
            <a:r>
              <a:rPr lang="en-GB" sz="2000" b="1" dirty="0" smtClean="0">
                <a:solidFill>
                  <a:schemeClr val="bg2">
                    <a:lumMod val="25000"/>
                  </a:schemeClr>
                </a:solidFill>
                <a:latin typeface="+mj-lt"/>
              </a:rPr>
              <a:t>We believe in Bulgaria</a:t>
            </a:r>
            <a:r>
              <a:rPr lang="en-GB" sz="2000" dirty="0" smtClean="0">
                <a:solidFill>
                  <a:schemeClr val="bg2">
                    <a:lumMod val="25000"/>
                  </a:schemeClr>
                </a:solidFill>
                <a:latin typeface="+mj-lt"/>
              </a:rPr>
              <a:t>, in its people and the fundamentals of the country. We believe in our employees. We are here for the long run</a:t>
            </a:r>
          </a:p>
          <a:p>
            <a:r>
              <a:rPr lang="en-GB" sz="2000" b="1" dirty="0">
                <a:solidFill>
                  <a:schemeClr val="bg2">
                    <a:lumMod val="25000"/>
                  </a:schemeClr>
                </a:solidFill>
                <a:latin typeface="+mj-lt"/>
              </a:rPr>
              <a:t>Working together will require trust, transparency and mutual </a:t>
            </a:r>
            <a:r>
              <a:rPr lang="en-GB" sz="2000" b="1" dirty="0" smtClean="0">
                <a:solidFill>
                  <a:schemeClr val="bg2">
                    <a:lumMod val="25000"/>
                  </a:schemeClr>
                </a:solidFill>
                <a:latin typeface="+mj-lt"/>
              </a:rPr>
              <a:t>respect</a:t>
            </a:r>
            <a:endParaRPr lang="en-GB" sz="2000" b="1" dirty="0">
              <a:solidFill>
                <a:schemeClr val="bg2">
                  <a:lumMod val="25000"/>
                </a:schemeClr>
              </a:solidFill>
              <a:latin typeface="+mj-lt"/>
            </a:endParaRPr>
          </a:p>
          <a:p>
            <a:pPr lvl="0"/>
            <a:r>
              <a:rPr lang="en-GB" sz="2000" dirty="0" smtClean="0">
                <a:solidFill>
                  <a:schemeClr val="bg2">
                    <a:lumMod val="25000"/>
                  </a:schemeClr>
                </a:solidFill>
                <a:latin typeface="+mj-lt"/>
              </a:rPr>
              <a:t>Our role is </a:t>
            </a:r>
            <a:r>
              <a:rPr lang="en-GB" sz="2000" dirty="0">
                <a:solidFill>
                  <a:schemeClr val="bg2">
                    <a:lumMod val="25000"/>
                  </a:schemeClr>
                </a:solidFill>
                <a:latin typeface="+mj-lt"/>
              </a:rPr>
              <a:t>to </a:t>
            </a:r>
            <a:r>
              <a:rPr lang="en-GB" sz="2000" dirty="0" smtClean="0">
                <a:solidFill>
                  <a:schemeClr val="bg2">
                    <a:lumMod val="25000"/>
                  </a:schemeClr>
                </a:solidFill>
                <a:latin typeface="+mj-lt"/>
              </a:rPr>
              <a:t>l</a:t>
            </a:r>
            <a:r>
              <a:rPr lang="en-GB" sz="2000" b="1" dirty="0" smtClean="0">
                <a:solidFill>
                  <a:schemeClr val="bg2">
                    <a:lumMod val="25000"/>
                  </a:schemeClr>
                </a:solidFill>
                <a:latin typeface="+mj-lt"/>
              </a:rPr>
              <a:t>ead the way</a:t>
            </a:r>
            <a:r>
              <a:rPr lang="en-GB" sz="2000" dirty="0">
                <a:solidFill>
                  <a:schemeClr val="bg2">
                    <a:lumMod val="25000"/>
                  </a:schemeClr>
                </a:solidFill>
                <a:latin typeface="+mj-lt"/>
              </a:rPr>
              <a:t> </a:t>
            </a:r>
            <a:r>
              <a:rPr lang="en-GB" sz="2000" dirty="0" smtClean="0">
                <a:solidFill>
                  <a:schemeClr val="bg2">
                    <a:lumMod val="25000"/>
                  </a:schemeClr>
                </a:solidFill>
                <a:latin typeface="+mj-lt"/>
              </a:rPr>
              <a:t>and </a:t>
            </a:r>
            <a:r>
              <a:rPr lang="en-GB" sz="2000" b="1" dirty="0" smtClean="0">
                <a:solidFill>
                  <a:schemeClr val="bg2">
                    <a:lumMod val="25000"/>
                  </a:schemeClr>
                </a:solidFill>
                <a:latin typeface="+mj-lt"/>
              </a:rPr>
              <a:t>to </a:t>
            </a:r>
            <a:r>
              <a:rPr lang="en-GB" sz="2000" b="1" dirty="0" err="1" smtClean="0">
                <a:solidFill>
                  <a:schemeClr val="bg2">
                    <a:lumMod val="25000"/>
                  </a:schemeClr>
                </a:solidFill>
                <a:latin typeface="+mj-lt"/>
              </a:rPr>
              <a:t>honor</a:t>
            </a:r>
            <a:r>
              <a:rPr lang="en-GB" sz="2000" b="1" dirty="0" smtClean="0">
                <a:solidFill>
                  <a:schemeClr val="bg2">
                    <a:lumMod val="25000"/>
                  </a:schemeClr>
                </a:solidFill>
                <a:latin typeface="+mj-lt"/>
              </a:rPr>
              <a:t> </a:t>
            </a:r>
            <a:r>
              <a:rPr lang="en-GB" sz="2000" b="1" dirty="0">
                <a:solidFill>
                  <a:schemeClr val="bg2">
                    <a:lumMod val="25000"/>
                  </a:schemeClr>
                </a:solidFill>
                <a:latin typeface="+mj-lt"/>
              </a:rPr>
              <a:t>all existing </a:t>
            </a:r>
            <a:r>
              <a:rPr lang="en-GB" sz="2000" b="1" dirty="0" smtClean="0">
                <a:solidFill>
                  <a:schemeClr val="bg2">
                    <a:lumMod val="25000"/>
                  </a:schemeClr>
                </a:solidFill>
                <a:latin typeface="+mj-lt"/>
              </a:rPr>
              <a:t>commitments</a:t>
            </a:r>
            <a:r>
              <a:rPr lang="en-GB" sz="2000" dirty="0" smtClean="0">
                <a:solidFill>
                  <a:schemeClr val="bg2">
                    <a:lumMod val="25000"/>
                  </a:schemeClr>
                </a:solidFill>
                <a:latin typeface="+mj-lt"/>
              </a:rPr>
              <a:t>, </a:t>
            </a:r>
          </a:p>
          <a:p>
            <a:pPr lvl="0"/>
            <a:r>
              <a:rPr lang="en-GB" sz="2000" dirty="0" smtClean="0">
                <a:solidFill>
                  <a:schemeClr val="bg2">
                    <a:lumMod val="25000"/>
                  </a:schemeClr>
                </a:solidFill>
                <a:latin typeface="+mj-lt"/>
              </a:rPr>
              <a:t>We want to give people the means to realize themselves and to </a:t>
            </a:r>
            <a:r>
              <a:rPr lang="en-GB" sz="2000" b="1" dirty="0" smtClean="0">
                <a:solidFill>
                  <a:schemeClr val="bg2">
                    <a:lumMod val="25000"/>
                  </a:schemeClr>
                </a:solidFill>
                <a:latin typeface="+mj-lt"/>
              </a:rPr>
              <a:t>succeed together.</a:t>
            </a:r>
            <a:endParaRPr lang="en-GB" sz="2000" b="1" dirty="0">
              <a:solidFill>
                <a:schemeClr val="bg2">
                  <a:lumMod val="25000"/>
                </a:schemeClr>
              </a:solidFill>
              <a:latin typeface="+mj-lt"/>
            </a:endParaRPr>
          </a:p>
          <a:p>
            <a:pPr lvl="0"/>
            <a:endParaRPr lang="en-GB" sz="2000" dirty="0" smtClean="0">
              <a:solidFill>
                <a:schemeClr val="bg2">
                  <a:lumMod val="25000"/>
                </a:schemeClr>
              </a:solidFill>
              <a:latin typeface="+mj-lt"/>
            </a:endParaRPr>
          </a:p>
          <a:p>
            <a:pPr lvl="0"/>
            <a:endParaRPr lang="en-GB" sz="2000" dirty="0" smtClean="0">
              <a:solidFill>
                <a:schemeClr val="bg2">
                  <a:lumMod val="25000"/>
                </a:schemeClr>
              </a:solidFill>
              <a:latin typeface="+mj-lt"/>
            </a:endParaRPr>
          </a:p>
          <a:p>
            <a:pPr lvl="0"/>
            <a:endParaRPr lang="en-GB" sz="2000" dirty="0" smtClean="0">
              <a:solidFill>
                <a:schemeClr val="bg2">
                  <a:lumMod val="25000"/>
                </a:schemeClr>
              </a:solidFill>
              <a:latin typeface="+mj-lt"/>
            </a:endParaRPr>
          </a:p>
          <a:p>
            <a:pPr lvl="0"/>
            <a:endParaRPr lang="fr-FR" sz="2000" dirty="0">
              <a:solidFill>
                <a:schemeClr val="bg2">
                  <a:lumMod val="25000"/>
                </a:schemeClr>
              </a:solidFill>
              <a:latin typeface="+mj-lt"/>
            </a:endParaRPr>
          </a:p>
        </p:txBody>
      </p:sp>
      <p:sp>
        <p:nvSpPr>
          <p:cNvPr id="4" name="Espace réservé du numéro de diapositive 3"/>
          <p:cNvSpPr>
            <a:spLocks noGrp="1"/>
          </p:cNvSpPr>
          <p:nvPr>
            <p:ph type="sldNum" sz="quarter" idx="12"/>
          </p:nvPr>
        </p:nvSpPr>
        <p:spPr/>
        <p:txBody>
          <a:bodyPr/>
          <a:lstStyle/>
          <a:p>
            <a:fld id="{937B080C-FE5C-41A2-A9A6-80DA7D169A72}" type="slidenum">
              <a:rPr lang="fr-FR" smtClean="0"/>
              <a:pPr/>
              <a:t>2</a:t>
            </a:fld>
            <a:endParaRPr lang="fr-FR"/>
          </a:p>
        </p:txBody>
      </p:sp>
      <p:sp>
        <p:nvSpPr>
          <p:cNvPr id="7" name="Espace réservé du pied de page 6"/>
          <p:cNvSpPr>
            <a:spLocks noGrp="1"/>
          </p:cNvSpPr>
          <p:nvPr>
            <p:ph type="ftr" sz="quarter" idx="11"/>
          </p:nvPr>
        </p:nvSpPr>
        <p:spPr>
          <a:xfrm>
            <a:off x="222738" y="6105516"/>
            <a:ext cx="11840307" cy="557345"/>
          </a:xfrm>
        </p:spPr>
        <p:txBody>
          <a:bodyPr/>
          <a:lstStyle/>
          <a:p>
            <a:pPr algn="l"/>
            <a:r>
              <a:rPr lang="fr-FR" dirty="0"/>
              <a:t> </a:t>
            </a:r>
          </a:p>
          <a:p>
            <a:pPr algn="l"/>
            <a:r>
              <a:rPr lang="fr-FR" dirty="0"/>
              <a:t> </a:t>
            </a:r>
          </a:p>
          <a:p>
            <a:pPr algn="l"/>
            <a:r>
              <a:rPr lang="fr-FR" dirty="0"/>
              <a:t> </a:t>
            </a:r>
          </a:p>
          <a:p>
            <a:pPr algn="l"/>
            <a:r>
              <a:rPr lang="en-US" dirty="0" smtClean="0"/>
              <a:t>Press </a:t>
            </a:r>
            <a:r>
              <a:rPr lang="en-US" dirty="0"/>
              <a:t>contact: M. Pascal Irastorza </a:t>
            </a:r>
            <a:r>
              <a:rPr lang="en-US" dirty="0" smtClean="0"/>
              <a:t>	</a:t>
            </a:r>
            <a:r>
              <a:rPr lang="fr-FR" dirty="0" smtClean="0"/>
              <a:t>Tel</a:t>
            </a:r>
            <a:r>
              <a:rPr lang="fr-FR" dirty="0"/>
              <a:t>: +359 8 76 17 74 44 </a:t>
            </a:r>
            <a:r>
              <a:rPr lang="fr-FR" dirty="0" smtClean="0"/>
              <a:t>	E-mail</a:t>
            </a:r>
            <a:r>
              <a:rPr lang="fr-FR" dirty="0"/>
              <a:t>: </a:t>
            </a:r>
            <a:r>
              <a:rPr lang="fr-FR" u="sng" dirty="0">
                <a:hlinkClick r:id="rId2"/>
              </a:rPr>
              <a:t>press.contact@lic33.com</a:t>
            </a:r>
            <a:endParaRPr lang="fr-FR" dirty="0"/>
          </a:p>
          <a:p>
            <a:endParaRPr lang="fr-FR" dirty="0"/>
          </a:p>
        </p:txBody>
      </p:sp>
      <p:pic>
        <p:nvPicPr>
          <p:cNvPr id="9" name="Imag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169" y="0"/>
            <a:ext cx="12245138" cy="1336431"/>
          </a:xfrm>
          <a:prstGeom prst="rect">
            <a:avLst/>
          </a:prstGeom>
        </p:spPr>
      </p:pic>
    </p:spTree>
    <p:extLst>
      <p:ext uri="{BB962C8B-B14F-4D97-AF65-F5344CB8AC3E}">
        <p14:creationId xmlns:p14="http://schemas.microsoft.com/office/powerpoint/2010/main" xmlns="" val="38815946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587265"/>
            <a:ext cx="10515600" cy="4589698"/>
          </a:xfrm>
        </p:spPr>
        <p:txBody>
          <a:bodyPr>
            <a:normAutofit/>
          </a:bodyPr>
          <a:lstStyle/>
          <a:p>
            <a:pPr marL="0" indent="0">
              <a:buNone/>
            </a:pPr>
            <a:r>
              <a:rPr lang="en-US" b="1" u="sng" dirty="0">
                <a:solidFill>
                  <a:schemeClr val="bg2">
                    <a:lumMod val="25000"/>
                  </a:schemeClr>
                </a:solidFill>
                <a:latin typeface="+mj-lt"/>
              </a:rPr>
              <a:t>Who Is Mr. Pierre </a:t>
            </a:r>
            <a:r>
              <a:rPr lang="en-US" b="1" u="sng" dirty="0" err="1">
                <a:solidFill>
                  <a:schemeClr val="bg2">
                    <a:lumMod val="25000"/>
                  </a:schemeClr>
                </a:solidFill>
                <a:latin typeface="+mj-lt"/>
              </a:rPr>
              <a:t>Louvrier</a:t>
            </a:r>
            <a:r>
              <a:rPr lang="en-US" b="1" u="sng" dirty="0" smtClean="0">
                <a:solidFill>
                  <a:schemeClr val="bg2">
                    <a:lumMod val="25000"/>
                  </a:schemeClr>
                </a:solidFill>
                <a:latin typeface="+mj-lt"/>
              </a:rPr>
              <a:t>?</a:t>
            </a:r>
          </a:p>
          <a:p>
            <a:pPr marL="0" indent="0">
              <a:buNone/>
            </a:pPr>
            <a:endParaRPr lang="en-US" sz="2400" b="1" u="sng" dirty="0">
              <a:solidFill>
                <a:schemeClr val="bg2">
                  <a:lumMod val="25000"/>
                </a:schemeClr>
              </a:solidFill>
              <a:latin typeface="+mj-lt"/>
            </a:endParaRPr>
          </a:p>
          <a:p>
            <a:pPr lvl="0"/>
            <a:r>
              <a:rPr lang="en-GB" sz="2000" dirty="0">
                <a:solidFill>
                  <a:schemeClr val="bg2">
                    <a:lumMod val="25000"/>
                  </a:schemeClr>
                </a:solidFill>
                <a:latin typeface="+mj-lt"/>
              </a:rPr>
              <a:t>Pierre is a Franco-Belgian entrepreneur and </a:t>
            </a:r>
            <a:r>
              <a:rPr lang="en-GB" sz="2000" dirty="0" smtClean="0">
                <a:solidFill>
                  <a:schemeClr val="bg2">
                    <a:lumMod val="25000"/>
                  </a:schemeClr>
                </a:solidFill>
                <a:latin typeface="+mj-lt"/>
              </a:rPr>
              <a:t>investor. </a:t>
            </a:r>
            <a:endParaRPr lang="en-GB" sz="2000" dirty="0">
              <a:solidFill>
                <a:schemeClr val="bg2">
                  <a:lumMod val="25000"/>
                </a:schemeClr>
              </a:solidFill>
              <a:latin typeface="+mj-lt"/>
            </a:endParaRPr>
          </a:p>
          <a:p>
            <a:pPr lvl="0"/>
            <a:r>
              <a:rPr lang="en-GB" sz="2000" dirty="0">
                <a:solidFill>
                  <a:schemeClr val="bg2">
                    <a:lumMod val="25000"/>
                  </a:schemeClr>
                </a:solidFill>
                <a:latin typeface="+mj-lt"/>
              </a:rPr>
              <a:t>He began his career in Western Europe, </a:t>
            </a:r>
            <a:r>
              <a:rPr lang="en-GB" sz="2000" dirty="0" smtClean="0">
                <a:solidFill>
                  <a:schemeClr val="bg2">
                    <a:lumMod val="25000"/>
                  </a:schemeClr>
                </a:solidFill>
                <a:latin typeface="+mj-lt"/>
              </a:rPr>
              <a:t>founding an </a:t>
            </a:r>
            <a:r>
              <a:rPr lang="en-GB" sz="2000" dirty="0">
                <a:solidFill>
                  <a:schemeClr val="bg2">
                    <a:lumMod val="25000"/>
                  </a:schemeClr>
                </a:solidFill>
                <a:latin typeface="+mj-lt"/>
              </a:rPr>
              <a:t>IT company </a:t>
            </a:r>
            <a:r>
              <a:rPr lang="en-GB" sz="2000" dirty="0" smtClean="0">
                <a:solidFill>
                  <a:schemeClr val="bg2">
                    <a:lumMod val="25000"/>
                  </a:schemeClr>
                </a:solidFill>
                <a:latin typeface="+mj-lt"/>
              </a:rPr>
              <a:t>and selling it </a:t>
            </a:r>
            <a:r>
              <a:rPr lang="en-GB" sz="2000" dirty="0">
                <a:solidFill>
                  <a:schemeClr val="bg2">
                    <a:lumMod val="25000"/>
                  </a:schemeClr>
                </a:solidFill>
                <a:latin typeface="+mj-lt"/>
              </a:rPr>
              <a:t>at the age of </a:t>
            </a:r>
            <a:r>
              <a:rPr lang="en-GB" sz="2000" dirty="0" smtClean="0">
                <a:solidFill>
                  <a:schemeClr val="bg2">
                    <a:lumMod val="25000"/>
                  </a:schemeClr>
                </a:solidFill>
                <a:latin typeface="+mj-lt"/>
              </a:rPr>
              <a:t>26.</a:t>
            </a:r>
            <a:endParaRPr lang="en-GB" sz="2000" dirty="0">
              <a:solidFill>
                <a:schemeClr val="bg2">
                  <a:lumMod val="25000"/>
                </a:schemeClr>
              </a:solidFill>
              <a:latin typeface="+mj-lt"/>
            </a:endParaRPr>
          </a:p>
          <a:p>
            <a:pPr lvl="0"/>
            <a:r>
              <a:rPr lang="en-GB" sz="2000" dirty="0">
                <a:solidFill>
                  <a:schemeClr val="bg2">
                    <a:lumMod val="25000"/>
                  </a:schemeClr>
                </a:solidFill>
                <a:latin typeface="+mj-lt"/>
              </a:rPr>
              <a:t>He then began to invest in restructurings, turnarounds and workouts, using his management experience to improve </a:t>
            </a:r>
            <a:r>
              <a:rPr lang="en-GB" sz="2000" dirty="0" smtClean="0">
                <a:solidFill>
                  <a:schemeClr val="bg2">
                    <a:lumMod val="25000"/>
                  </a:schemeClr>
                </a:solidFill>
                <a:latin typeface="+mj-lt"/>
              </a:rPr>
              <a:t>operations.</a:t>
            </a:r>
            <a:endParaRPr lang="en-GB" sz="2000" dirty="0">
              <a:solidFill>
                <a:schemeClr val="bg2">
                  <a:lumMod val="25000"/>
                </a:schemeClr>
              </a:solidFill>
              <a:latin typeface="+mj-lt"/>
            </a:endParaRPr>
          </a:p>
          <a:p>
            <a:r>
              <a:rPr lang="en-GB" sz="2000" dirty="0">
                <a:solidFill>
                  <a:schemeClr val="bg2">
                    <a:lumMod val="25000"/>
                  </a:schemeClr>
                </a:solidFill>
                <a:latin typeface="+mj-lt"/>
              </a:rPr>
              <a:t>His investment expertise lies in special situations, refinancing and </a:t>
            </a:r>
            <a:r>
              <a:rPr lang="en-GB" sz="2000" dirty="0" smtClean="0">
                <a:solidFill>
                  <a:schemeClr val="bg2">
                    <a:lumMod val="25000"/>
                  </a:schemeClr>
                </a:solidFill>
                <a:latin typeface="+mj-lt"/>
              </a:rPr>
              <a:t>turnarounds.</a:t>
            </a:r>
            <a:endParaRPr lang="fr-FR" sz="2000" dirty="0">
              <a:solidFill>
                <a:schemeClr val="bg2">
                  <a:lumMod val="25000"/>
                </a:schemeClr>
              </a:solidFill>
              <a:latin typeface="+mj-lt"/>
            </a:endParaRPr>
          </a:p>
          <a:p>
            <a:pPr lvl="0"/>
            <a:r>
              <a:rPr lang="en-GB" sz="2000" b="1" dirty="0" smtClean="0">
                <a:solidFill>
                  <a:schemeClr val="bg2">
                    <a:lumMod val="25000"/>
                  </a:schemeClr>
                </a:solidFill>
                <a:latin typeface="+mj-lt"/>
              </a:rPr>
              <a:t>He increased his investments exposure to </a:t>
            </a:r>
            <a:r>
              <a:rPr lang="en-GB" sz="2000" b="1" dirty="0">
                <a:solidFill>
                  <a:schemeClr val="bg2">
                    <a:lumMod val="25000"/>
                  </a:schemeClr>
                </a:solidFill>
                <a:latin typeface="+mj-lt"/>
              </a:rPr>
              <a:t>Eastern Europe </a:t>
            </a:r>
            <a:r>
              <a:rPr lang="en-GB" sz="2000" b="1" dirty="0" smtClean="0">
                <a:solidFill>
                  <a:schemeClr val="bg2">
                    <a:lumMod val="25000"/>
                  </a:schemeClr>
                </a:solidFill>
                <a:latin typeface="+mj-lt"/>
              </a:rPr>
              <a:t>since seven </a:t>
            </a:r>
            <a:r>
              <a:rPr lang="en-GB" sz="2000" b="1" dirty="0">
                <a:solidFill>
                  <a:schemeClr val="bg2">
                    <a:lumMod val="25000"/>
                  </a:schemeClr>
                </a:solidFill>
                <a:latin typeface="+mj-lt"/>
              </a:rPr>
              <a:t>years, </a:t>
            </a:r>
            <a:r>
              <a:rPr lang="en-GB" sz="2000" b="1" dirty="0" smtClean="0">
                <a:solidFill>
                  <a:schemeClr val="bg2">
                    <a:lumMod val="25000"/>
                  </a:schemeClr>
                </a:solidFill>
                <a:latin typeface="+mj-lt"/>
              </a:rPr>
              <a:t>gaining deep experience of special situations specific to these geographies. </a:t>
            </a:r>
            <a:endParaRPr lang="en-GB" sz="2000" b="1" dirty="0">
              <a:solidFill>
                <a:schemeClr val="bg2">
                  <a:lumMod val="25000"/>
                </a:schemeClr>
              </a:solidFill>
              <a:latin typeface="+mj-lt"/>
            </a:endParaRPr>
          </a:p>
          <a:p>
            <a:pPr lvl="0"/>
            <a:r>
              <a:rPr lang="en-GB" sz="2000" b="1" dirty="0" smtClean="0">
                <a:solidFill>
                  <a:schemeClr val="bg2">
                    <a:lumMod val="25000"/>
                  </a:schemeClr>
                </a:solidFill>
                <a:latin typeface="+mj-lt"/>
              </a:rPr>
              <a:t>He invests his own capital and is independent.</a:t>
            </a:r>
          </a:p>
          <a:p>
            <a:pPr lvl="0"/>
            <a:endParaRPr lang="en-GB" sz="2000" b="1" dirty="0" smtClean="0">
              <a:solidFill>
                <a:schemeClr val="bg2">
                  <a:lumMod val="25000"/>
                </a:schemeClr>
              </a:solidFill>
              <a:latin typeface="+mj-lt"/>
            </a:endParaRPr>
          </a:p>
        </p:txBody>
      </p:sp>
      <p:sp>
        <p:nvSpPr>
          <p:cNvPr id="4" name="Espace réservé du numéro de diapositive 3"/>
          <p:cNvSpPr>
            <a:spLocks noGrp="1"/>
          </p:cNvSpPr>
          <p:nvPr>
            <p:ph type="sldNum" sz="quarter" idx="12"/>
          </p:nvPr>
        </p:nvSpPr>
        <p:spPr/>
        <p:txBody>
          <a:bodyPr/>
          <a:lstStyle/>
          <a:p>
            <a:fld id="{937B080C-FE5C-41A2-A9A6-80DA7D169A72}" type="slidenum">
              <a:rPr lang="fr-FR" smtClean="0"/>
              <a:pPr/>
              <a:t>20</a:t>
            </a:fld>
            <a:endParaRPr lang="fr-FR"/>
          </a:p>
        </p:txBody>
      </p:sp>
      <p:sp>
        <p:nvSpPr>
          <p:cNvPr id="7" name="Espace réservé du pied de page 6"/>
          <p:cNvSpPr>
            <a:spLocks noGrp="1"/>
          </p:cNvSpPr>
          <p:nvPr>
            <p:ph type="ftr" sz="quarter" idx="11"/>
          </p:nvPr>
        </p:nvSpPr>
        <p:spPr>
          <a:xfrm>
            <a:off x="222738" y="6105516"/>
            <a:ext cx="11840307" cy="557345"/>
          </a:xfrm>
        </p:spPr>
        <p:txBody>
          <a:bodyPr/>
          <a:lstStyle/>
          <a:p>
            <a:pPr algn="l"/>
            <a:r>
              <a:rPr lang="fr-FR" dirty="0"/>
              <a:t> </a:t>
            </a:r>
          </a:p>
          <a:p>
            <a:pPr algn="l"/>
            <a:r>
              <a:rPr lang="fr-FR" dirty="0"/>
              <a:t> </a:t>
            </a:r>
          </a:p>
          <a:p>
            <a:pPr algn="l"/>
            <a:r>
              <a:rPr lang="fr-FR" dirty="0"/>
              <a:t> </a:t>
            </a:r>
          </a:p>
          <a:p>
            <a:pPr algn="l"/>
            <a:r>
              <a:rPr lang="en-US" dirty="0" smtClean="0"/>
              <a:t>Press </a:t>
            </a:r>
            <a:r>
              <a:rPr lang="en-US" dirty="0"/>
              <a:t>contact: M. Pascal Irastorza </a:t>
            </a:r>
            <a:r>
              <a:rPr lang="en-US" dirty="0" smtClean="0"/>
              <a:t>	</a:t>
            </a:r>
            <a:r>
              <a:rPr lang="fr-FR" dirty="0" smtClean="0"/>
              <a:t>Tel</a:t>
            </a:r>
            <a:r>
              <a:rPr lang="fr-FR" dirty="0"/>
              <a:t>: +359 8 76 17 74 44 </a:t>
            </a:r>
            <a:r>
              <a:rPr lang="fr-FR" dirty="0" smtClean="0"/>
              <a:t>	E-mail</a:t>
            </a:r>
            <a:r>
              <a:rPr lang="fr-FR" dirty="0"/>
              <a:t>: </a:t>
            </a:r>
            <a:r>
              <a:rPr lang="fr-FR" u="sng" dirty="0">
                <a:hlinkClick r:id="rId2"/>
              </a:rPr>
              <a:t>press.contact@lic33.com</a:t>
            </a:r>
            <a:endParaRPr lang="fr-FR" dirty="0"/>
          </a:p>
          <a:p>
            <a:endParaRPr lang="fr-FR" dirty="0"/>
          </a:p>
        </p:txBody>
      </p:sp>
      <p:pic>
        <p:nvPicPr>
          <p:cNvPr id="9" name="Imag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169" y="0"/>
            <a:ext cx="12245138" cy="1336431"/>
          </a:xfrm>
          <a:prstGeom prst="rect">
            <a:avLst/>
          </a:prstGeom>
        </p:spPr>
      </p:pic>
    </p:spTree>
    <p:extLst>
      <p:ext uri="{BB962C8B-B14F-4D97-AF65-F5344CB8AC3E}">
        <p14:creationId xmlns:p14="http://schemas.microsoft.com/office/powerpoint/2010/main" xmlns="" val="26706306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8371" y="1641235"/>
            <a:ext cx="11369040" cy="4589698"/>
          </a:xfrm>
        </p:spPr>
        <p:txBody>
          <a:bodyPr>
            <a:normAutofit lnSpcReduction="10000"/>
          </a:bodyPr>
          <a:lstStyle/>
          <a:p>
            <a:pPr marL="0" indent="0">
              <a:buNone/>
            </a:pPr>
            <a:r>
              <a:rPr lang="en-US" b="1" u="sng" dirty="0" smtClean="0">
                <a:solidFill>
                  <a:schemeClr val="bg2">
                    <a:lumMod val="25000"/>
                  </a:schemeClr>
                </a:solidFill>
                <a:latin typeface="+mj-lt"/>
              </a:rPr>
              <a:t>The Team</a:t>
            </a:r>
          </a:p>
          <a:p>
            <a:pPr marL="0" indent="0">
              <a:buNone/>
            </a:pPr>
            <a:endParaRPr lang="en-US" b="1" u="sng" dirty="0">
              <a:solidFill>
                <a:schemeClr val="bg2">
                  <a:lumMod val="25000"/>
                </a:schemeClr>
              </a:solidFill>
              <a:latin typeface="+mj-lt"/>
            </a:endParaRPr>
          </a:p>
          <a:p>
            <a:pPr marL="0" lvl="0" indent="0">
              <a:buNone/>
            </a:pPr>
            <a:r>
              <a:rPr lang="en-US" sz="2000" b="1" dirty="0" smtClean="0">
                <a:solidFill>
                  <a:schemeClr val="bg2">
                    <a:lumMod val="25000"/>
                  </a:schemeClr>
                </a:solidFill>
                <a:latin typeface="+mj-lt"/>
              </a:rPr>
              <a:t>General Bertrand </a:t>
            </a:r>
            <a:r>
              <a:rPr lang="en-US" sz="2000" b="1" dirty="0" err="1" smtClean="0">
                <a:solidFill>
                  <a:schemeClr val="bg2">
                    <a:lumMod val="25000"/>
                  </a:schemeClr>
                </a:solidFill>
                <a:latin typeface="+mj-lt"/>
              </a:rPr>
              <a:t>Cavallier</a:t>
            </a:r>
            <a:r>
              <a:rPr lang="en-US" sz="2000" b="1" dirty="0" smtClean="0">
                <a:solidFill>
                  <a:schemeClr val="bg2">
                    <a:lumMod val="25000"/>
                  </a:schemeClr>
                </a:solidFill>
                <a:latin typeface="+mj-lt"/>
              </a:rPr>
              <a:t>, Senior Advisor</a:t>
            </a:r>
          </a:p>
          <a:p>
            <a:pPr marL="0" lvl="0" indent="0">
              <a:buNone/>
            </a:pPr>
            <a:r>
              <a:rPr lang="en-US" sz="2000" dirty="0" smtClean="0">
                <a:solidFill>
                  <a:schemeClr val="bg2">
                    <a:lumMod val="25000"/>
                  </a:schemeClr>
                </a:solidFill>
                <a:latin typeface="+mj-lt"/>
              </a:rPr>
              <a:t>After </a:t>
            </a:r>
            <a:r>
              <a:rPr lang="en-US" sz="2000" dirty="0">
                <a:solidFill>
                  <a:schemeClr val="bg2">
                    <a:lumMod val="25000"/>
                  </a:schemeClr>
                </a:solidFill>
                <a:latin typeface="+mj-lt"/>
              </a:rPr>
              <a:t>a 36 year career in the Gendarmerie </a:t>
            </a:r>
            <a:r>
              <a:rPr lang="en-US" sz="2000" dirty="0" err="1" smtClean="0">
                <a:solidFill>
                  <a:schemeClr val="bg2">
                    <a:lumMod val="25000"/>
                  </a:schemeClr>
                </a:solidFill>
                <a:latin typeface="+mj-lt"/>
              </a:rPr>
              <a:t>nationale</a:t>
            </a:r>
            <a:r>
              <a:rPr lang="en-US" sz="2000" dirty="0" smtClean="0">
                <a:solidFill>
                  <a:schemeClr val="bg2">
                    <a:lumMod val="25000"/>
                  </a:schemeClr>
                </a:solidFill>
                <a:latin typeface="+mj-lt"/>
              </a:rPr>
              <a:t> de France, </a:t>
            </a:r>
            <a:r>
              <a:rPr lang="en-US" sz="2000" dirty="0">
                <a:solidFill>
                  <a:schemeClr val="bg2">
                    <a:lumMod val="25000"/>
                  </a:schemeClr>
                </a:solidFill>
                <a:latin typeface="+mj-lt"/>
              </a:rPr>
              <a:t>Bertrand </a:t>
            </a:r>
            <a:r>
              <a:rPr lang="en-US" sz="2000" dirty="0" err="1">
                <a:solidFill>
                  <a:schemeClr val="bg2">
                    <a:lumMod val="25000"/>
                  </a:schemeClr>
                </a:solidFill>
                <a:latin typeface="+mj-lt"/>
              </a:rPr>
              <a:t>Cavallier</a:t>
            </a:r>
            <a:r>
              <a:rPr lang="en-US" sz="2000" dirty="0">
                <a:solidFill>
                  <a:schemeClr val="bg2">
                    <a:lumMod val="25000"/>
                  </a:schemeClr>
                </a:solidFill>
                <a:latin typeface="+mj-lt"/>
              </a:rPr>
              <a:t> retired with the rank of Major General in 2011</a:t>
            </a:r>
            <a:r>
              <a:rPr lang="en-US" sz="2000" dirty="0" smtClean="0">
                <a:solidFill>
                  <a:schemeClr val="bg2">
                    <a:lumMod val="25000"/>
                  </a:schemeClr>
                </a:solidFill>
                <a:latin typeface="+mj-lt"/>
              </a:rPr>
              <a:t>.</a:t>
            </a:r>
            <a:r>
              <a:rPr lang="en-US" sz="2000" dirty="0">
                <a:solidFill>
                  <a:schemeClr val="bg2">
                    <a:lumMod val="25000"/>
                  </a:schemeClr>
                </a:solidFill>
                <a:latin typeface="+mj-lt"/>
              </a:rPr>
              <a:t/>
            </a:r>
            <a:br>
              <a:rPr lang="en-US" sz="2000" dirty="0">
                <a:solidFill>
                  <a:schemeClr val="bg2">
                    <a:lumMod val="25000"/>
                  </a:schemeClr>
                </a:solidFill>
                <a:latin typeface="+mj-lt"/>
              </a:rPr>
            </a:br>
            <a:r>
              <a:rPr lang="en-US" sz="2000" dirty="0">
                <a:solidFill>
                  <a:schemeClr val="bg2">
                    <a:lumMod val="25000"/>
                  </a:schemeClr>
                </a:solidFill>
                <a:latin typeface="+mj-lt"/>
              </a:rPr>
              <a:t>Certified from the Ecole de Guerre (College for Warfare), and a graduate of the Ecole </a:t>
            </a:r>
            <a:r>
              <a:rPr lang="en-US" sz="2000" dirty="0" err="1">
                <a:solidFill>
                  <a:schemeClr val="bg2">
                    <a:lumMod val="25000"/>
                  </a:schemeClr>
                </a:solidFill>
                <a:latin typeface="+mj-lt"/>
              </a:rPr>
              <a:t>Spéciale</a:t>
            </a:r>
            <a:r>
              <a:rPr lang="en-US" sz="2000" dirty="0">
                <a:solidFill>
                  <a:schemeClr val="bg2">
                    <a:lumMod val="25000"/>
                  </a:schemeClr>
                </a:solidFill>
                <a:latin typeface="+mj-lt"/>
              </a:rPr>
              <a:t> </a:t>
            </a:r>
            <a:r>
              <a:rPr lang="en-US" sz="2000" dirty="0" err="1">
                <a:solidFill>
                  <a:schemeClr val="bg2">
                    <a:lumMod val="25000"/>
                  </a:schemeClr>
                </a:solidFill>
                <a:latin typeface="+mj-lt"/>
              </a:rPr>
              <a:t>Militaire</a:t>
            </a:r>
            <a:r>
              <a:rPr lang="en-US" sz="2000" dirty="0">
                <a:solidFill>
                  <a:schemeClr val="bg2">
                    <a:lumMod val="25000"/>
                  </a:schemeClr>
                </a:solidFill>
                <a:latin typeface="+mj-lt"/>
              </a:rPr>
              <a:t> de Saint Cyr, (Saint Cyr Special Military Academy), Bertrand </a:t>
            </a:r>
            <a:r>
              <a:rPr lang="en-US" sz="2000" dirty="0" err="1">
                <a:solidFill>
                  <a:schemeClr val="bg2">
                    <a:lumMod val="25000"/>
                  </a:schemeClr>
                </a:solidFill>
                <a:latin typeface="+mj-lt"/>
              </a:rPr>
              <a:t>Cavallier</a:t>
            </a:r>
            <a:r>
              <a:rPr lang="en-US" sz="2000" dirty="0">
                <a:solidFill>
                  <a:schemeClr val="bg2">
                    <a:lumMod val="25000"/>
                  </a:schemeClr>
                </a:solidFill>
                <a:latin typeface="+mj-lt"/>
              </a:rPr>
              <a:t> served, notably, as the Commander of the Centre National </a:t>
            </a:r>
            <a:r>
              <a:rPr lang="en-US" sz="2000" dirty="0" err="1">
                <a:solidFill>
                  <a:schemeClr val="bg2">
                    <a:lumMod val="25000"/>
                  </a:schemeClr>
                </a:solidFill>
                <a:latin typeface="+mj-lt"/>
              </a:rPr>
              <a:t>d'Entrainement</a:t>
            </a:r>
            <a:r>
              <a:rPr lang="en-US" sz="2000" dirty="0">
                <a:solidFill>
                  <a:schemeClr val="bg2">
                    <a:lumMod val="25000"/>
                  </a:schemeClr>
                </a:solidFill>
                <a:latin typeface="+mj-lt"/>
              </a:rPr>
              <a:t> des Forces de </a:t>
            </a:r>
            <a:r>
              <a:rPr lang="en-US" sz="2000" dirty="0" smtClean="0">
                <a:solidFill>
                  <a:schemeClr val="bg2">
                    <a:lumMod val="25000"/>
                  </a:schemeClr>
                </a:solidFill>
                <a:latin typeface="+mj-lt"/>
              </a:rPr>
              <a:t>Gendarmerie de France, </a:t>
            </a:r>
            <a:r>
              <a:rPr lang="en-US" sz="2000" dirty="0">
                <a:solidFill>
                  <a:schemeClr val="bg2">
                    <a:lumMod val="25000"/>
                  </a:schemeClr>
                </a:solidFill>
                <a:latin typeface="+mj-lt"/>
              </a:rPr>
              <a:t>(National Training Center for Gendarmerie Forces) at St. </a:t>
            </a:r>
            <a:r>
              <a:rPr lang="en-US" sz="2000" dirty="0" err="1">
                <a:solidFill>
                  <a:schemeClr val="bg2">
                    <a:lumMod val="25000"/>
                  </a:schemeClr>
                </a:solidFill>
                <a:latin typeface="+mj-lt"/>
              </a:rPr>
              <a:t>Astier</a:t>
            </a:r>
            <a:r>
              <a:rPr lang="en-US" sz="2000" dirty="0">
                <a:solidFill>
                  <a:schemeClr val="bg2">
                    <a:lumMod val="25000"/>
                  </a:schemeClr>
                </a:solidFill>
                <a:latin typeface="+mj-lt"/>
              </a:rPr>
              <a:t>, and as region Commander. </a:t>
            </a:r>
            <a:r>
              <a:rPr lang="en-US" sz="2000" b="1" dirty="0">
                <a:solidFill>
                  <a:schemeClr val="bg2">
                    <a:lumMod val="25000"/>
                  </a:schemeClr>
                </a:solidFill>
                <a:latin typeface="+mj-lt"/>
              </a:rPr>
              <a:t>He is known for his special expertise in the training of European interior security forces and has conducted numerous international missions in the Balkans, </a:t>
            </a:r>
            <a:r>
              <a:rPr lang="en-US" sz="2000" b="1" dirty="0" smtClean="0">
                <a:solidFill>
                  <a:schemeClr val="bg2">
                    <a:lumMod val="25000"/>
                  </a:schemeClr>
                </a:solidFill>
                <a:latin typeface="+mj-lt"/>
              </a:rPr>
              <a:t>Romania</a:t>
            </a:r>
            <a:r>
              <a:rPr lang="en-US" sz="2000" b="1" dirty="0">
                <a:solidFill>
                  <a:schemeClr val="bg2">
                    <a:lumMod val="25000"/>
                  </a:schemeClr>
                </a:solidFill>
                <a:latin typeface="+mj-lt"/>
              </a:rPr>
              <a:t>, Ukraine and Russia. </a:t>
            </a:r>
            <a:br>
              <a:rPr lang="en-US" sz="2000" b="1" dirty="0">
                <a:solidFill>
                  <a:schemeClr val="bg2">
                    <a:lumMod val="25000"/>
                  </a:schemeClr>
                </a:solidFill>
                <a:latin typeface="+mj-lt"/>
              </a:rPr>
            </a:br>
            <a:r>
              <a:rPr lang="en-US" sz="2000" b="1" dirty="0">
                <a:solidFill>
                  <a:schemeClr val="bg2">
                    <a:lumMod val="25000"/>
                  </a:schemeClr>
                </a:solidFill>
                <a:latin typeface="+mj-lt"/>
              </a:rPr>
              <a:t/>
            </a:r>
            <a:br>
              <a:rPr lang="en-US" sz="2000" b="1" dirty="0">
                <a:solidFill>
                  <a:schemeClr val="bg2">
                    <a:lumMod val="25000"/>
                  </a:schemeClr>
                </a:solidFill>
                <a:latin typeface="+mj-lt"/>
              </a:rPr>
            </a:br>
            <a:r>
              <a:rPr lang="en-US" sz="2000" dirty="0">
                <a:solidFill>
                  <a:schemeClr val="bg2">
                    <a:lumMod val="25000"/>
                  </a:schemeClr>
                </a:solidFill>
                <a:latin typeface="+mj-lt"/>
              </a:rPr>
              <a:t>As Director in a major </a:t>
            </a:r>
            <a:r>
              <a:rPr lang="en-US" sz="2000" dirty="0" smtClean="0">
                <a:solidFill>
                  <a:schemeClr val="bg2">
                    <a:lumMod val="25000"/>
                  </a:schemeClr>
                </a:solidFill>
                <a:latin typeface="+mj-lt"/>
              </a:rPr>
              <a:t>French </a:t>
            </a:r>
            <a:r>
              <a:rPr lang="en-US" sz="2000" dirty="0">
                <a:solidFill>
                  <a:schemeClr val="bg2">
                    <a:lumMod val="25000"/>
                  </a:schemeClr>
                </a:solidFill>
                <a:latin typeface="+mj-lt"/>
              </a:rPr>
              <a:t>security company (2011-2014), his role was to advise businesses with the aim of preventing and managing the risks associated with their international development. </a:t>
            </a:r>
            <a:r>
              <a:rPr lang="en-US" sz="2000" dirty="0" smtClean="0">
                <a:solidFill>
                  <a:schemeClr val="bg2">
                    <a:lumMod val="25000"/>
                  </a:schemeClr>
                </a:solidFill>
                <a:latin typeface="+mj-lt"/>
              </a:rPr>
              <a:t>He </a:t>
            </a:r>
            <a:r>
              <a:rPr lang="en-US" sz="2000" dirty="0">
                <a:solidFill>
                  <a:schemeClr val="bg2">
                    <a:lumMod val="25000"/>
                  </a:schemeClr>
                </a:solidFill>
                <a:latin typeface="+mj-lt"/>
              </a:rPr>
              <a:t>had the opportunity to establish and strengthen his networks in the areas named above, but also in Africa, Iran, Middle-East and Europe. </a:t>
            </a:r>
            <a:endParaRPr lang="en-GB" sz="2000" dirty="0" smtClean="0">
              <a:solidFill>
                <a:schemeClr val="bg2">
                  <a:lumMod val="25000"/>
                </a:schemeClr>
              </a:solidFill>
              <a:latin typeface="+mj-lt"/>
            </a:endParaRPr>
          </a:p>
        </p:txBody>
      </p:sp>
      <p:sp>
        <p:nvSpPr>
          <p:cNvPr id="4" name="Espace réservé du numéro de diapositive 3"/>
          <p:cNvSpPr>
            <a:spLocks noGrp="1"/>
          </p:cNvSpPr>
          <p:nvPr>
            <p:ph type="sldNum" sz="quarter" idx="12"/>
          </p:nvPr>
        </p:nvSpPr>
        <p:spPr/>
        <p:txBody>
          <a:bodyPr/>
          <a:lstStyle/>
          <a:p>
            <a:fld id="{937B080C-FE5C-41A2-A9A6-80DA7D169A72}" type="slidenum">
              <a:rPr lang="fr-FR" smtClean="0"/>
              <a:pPr/>
              <a:t>21</a:t>
            </a:fld>
            <a:endParaRPr lang="fr-FR"/>
          </a:p>
        </p:txBody>
      </p:sp>
      <p:sp>
        <p:nvSpPr>
          <p:cNvPr id="7" name="Espace réservé du pied de page 6"/>
          <p:cNvSpPr>
            <a:spLocks noGrp="1"/>
          </p:cNvSpPr>
          <p:nvPr>
            <p:ph type="ftr" sz="quarter" idx="11"/>
          </p:nvPr>
        </p:nvSpPr>
        <p:spPr>
          <a:xfrm>
            <a:off x="222738" y="6105516"/>
            <a:ext cx="11840307" cy="557345"/>
          </a:xfrm>
        </p:spPr>
        <p:txBody>
          <a:bodyPr/>
          <a:lstStyle/>
          <a:p>
            <a:pPr algn="l"/>
            <a:r>
              <a:rPr lang="fr-FR" dirty="0"/>
              <a:t> </a:t>
            </a:r>
          </a:p>
          <a:p>
            <a:pPr algn="l"/>
            <a:r>
              <a:rPr lang="fr-FR" dirty="0"/>
              <a:t> </a:t>
            </a:r>
          </a:p>
          <a:p>
            <a:pPr algn="l"/>
            <a:r>
              <a:rPr lang="fr-FR" dirty="0"/>
              <a:t> </a:t>
            </a:r>
          </a:p>
          <a:p>
            <a:pPr algn="l"/>
            <a:r>
              <a:rPr lang="en-US" dirty="0" smtClean="0"/>
              <a:t>Press </a:t>
            </a:r>
            <a:r>
              <a:rPr lang="en-US" dirty="0"/>
              <a:t>contact: M. Pascal Irastorza </a:t>
            </a:r>
            <a:r>
              <a:rPr lang="en-US" dirty="0" smtClean="0"/>
              <a:t>	</a:t>
            </a:r>
            <a:r>
              <a:rPr lang="fr-FR" dirty="0" smtClean="0"/>
              <a:t>Tel</a:t>
            </a:r>
            <a:r>
              <a:rPr lang="fr-FR" dirty="0"/>
              <a:t>: +359 8 76 17 74 44 </a:t>
            </a:r>
            <a:r>
              <a:rPr lang="fr-FR" dirty="0" smtClean="0"/>
              <a:t>	E-mail</a:t>
            </a:r>
            <a:r>
              <a:rPr lang="fr-FR" dirty="0"/>
              <a:t>: </a:t>
            </a:r>
            <a:r>
              <a:rPr lang="fr-FR" u="sng" dirty="0">
                <a:hlinkClick r:id="rId2"/>
              </a:rPr>
              <a:t>press.contact@lic33.com</a:t>
            </a:r>
            <a:endParaRPr lang="fr-FR" dirty="0"/>
          </a:p>
          <a:p>
            <a:endParaRPr lang="fr-FR" dirty="0"/>
          </a:p>
        </p:txBody>
      </p:sp>
      <p:pic>
        <p:nvPicPr>
          <p:cNvPr id="9" name="Imag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169" y="0"/>
            <a:ext cx="12245138" cy="1336431"/>
          </a:xfrm>
          <a:prstGeom prst="rect">
            <a:avLst/>
          </a:prstGeom>
        </p:spPr>
      </p:pic>
    </p:spTree>
    <p:extLst>
      <p:ext uri="{BB962C8B-B14F-4D97-AF65-F5344CB8AC3E}">
        <p14:creationId xmlns:p14="http://schemas.microsoft.com/office/powerpoint/2010/main" xmlns="" val="17248669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36880" y="1442721"/>
            <a:ext cx="11277600" cy="4662796"/>
          </a:xfrm>
        </p:spPr>
        <p:txBody>
          <a:bodyPr>
            <a:noAutofit/>
          </a:bodyPr>
          <a:lstStyle/>
          <a:p>
            <a:pPr marL="0" indent="0">
              <a:buNone/>
            </a:pPr>
            <a:r>
              <a:rPr lang="en-US" b="1" u="sng" dirty="0" smtClean="0">
                <a:solidFill>
                  <a:schemeClr val="bg2">
                    <a:lumMod val="25000"/>
                  </a:schemeClr>
                </a:solidFill>
                <a:latin typeface="+mj-lt"/>
              </a:rPr>
              <a:t>The Team</a:t>
            </a:r>
          </a:p>
          <a:p>
            <a:pPr marL="0" indent="0">
              <a:buNone/>
            </a:pPr>
            <a:endParaRPr lang="en-US" b="1" u="sng" dirty="0" smtClean="0">
              <a:solidFill>
                <a:schemeClr val="bg2">
                  <a:lumMod val="25000"/>
                </a:schemeClr>
              </a:solidFill>
              <a:latin typeface="+mj-lt"/>
            </a:endParaRPr>
          </a:p>
          <a:p>
            <a:pPr marL="0" indent="0">
              <a:buNone/>
            </a:pPr>
            <a:r>
              <a:rPr lang="en-US" sz="2000" b="1" dirty="0" smtClean="0">
                <a:solidFill>
                  <a:schemeClr val="bg2">
                    <a:lumMod val="25000"/>
                  </a:schemeClr>
                </a:solidFill>
                <a:latin typeface="+mj-lt"/>
              </a:rPr>
              <a:t>Jean Joseph </a:t>
            </a:r>
            <a:r>
              <a:rPr lang="en-US" sz="2000" b="1" dirty="0" err="1" smtClean="0">
                <a:solidFill>
                  <a:schemeClr val="bg2">
                    <a:lumMod val="25000"/>
                  </a:schemeClr>
                </a:solidFill>
                <a:latin typeface="+mj-lt"/>
              </a:rPr>
              <a:t>Jacober</a:t>
            </a:r>
            <a:r>
              <a:rPr lang="en-US" sz="2000" b="1" dirty="0" smtClean="0">
                <a:solidFill>
                  <a:schemeClr val="bg2">
                    <a:lumMod val="25000"/>
                  </a:schemeClr>
                </a:solidFill>
                <a:latin typeface="+mj-lt"/>
              </a:rPr>
              <a:t>, Senior Independent Advisor</a:t>
            </a:r>
          </a:p>
          <a:p>
            <a:pPr marL="0" indent="0">
              <a:buNone/>
            </a:pPr>
            <a:r>
              <a:rPr lang="en-US" sz="2000" dirty="0" smtClean="0">
                <a:solidFill>
                  <a:schemeClr val="bg2">
                    <a:lumMod val="25000"/>
                  </a:schemeClr>
                </a:solidFill>
                <a:latin typeface="+mj-lt"/>
              </a:rPr>
              <a:t>Mr. </a:t>
            </a:r>
            <a:r>
              <a:rPr lang="en-US" sz="2000" dirty="0" err="1" smtClean="0">
                <a:solidFill>
                  <a:schemeClr val="bg2">
                    <a:lumMod val="25000"/>
                  </a:schemeClr>
                </a:solidFill>
                <a:latin typeface="+mj-lt"/>
              </a:rPr>
              <a:t>Jacober</a:t>
            </a:r>
            <a:r>
              <a:rPr lang="en-US" sz="2000" dirty="0" smtClean="0">
                <a:solidFill>
                  <a:schemeClr val="bg2">
                    <a:lumMod val="25000"/>
                  </a:schemeClr>
                </a:solidFill>
                <a:latin typeface="+mj-lt"/>
              </a:rPr>
              <a:t> </a:t>
            </a:r>
            <a:r>
              <a:rPr lang="en-US" sz="2000" dirty="0">
                <a:solidFill>
                  <a:schemeClr val="bg2">
                    <a:lumMod val="25000"/>
                  </a:schemeClr>
                </a:solidFill>
                <a:latin typeface="+mj-lt"/>
              </a:rPr>
              <a:t>has an international track record of complex turnarounds and fast concept implementations within various industries. As part of his career Jean J. </a:t>
            </a:r>
            <a:r>
              <a:rPr lang="en-US" sz="2000" dirty="0" err="1">
                <a:solidFill>
                  <a:schemeClr val="bg2">
                    <a:lumMod val="25000"/>
                  </a:schemeClr>
                </a:solidFill>
                <a:latin typeface="+mj-lt"/>
              </a:rPr>
              <a:t>Jacober</a:t>
            </a:r>
            <a:r>
              <a:rPr lang="en-US" sz="2000" dirty="0">
                <a:solidFill>
                  <a:schemeClr val="bg2">
                    <a:lumMod val="25000"/>
                  </a:schemeClr>
                </a:solidFill>
                <a:latin typeface="+mj-lt"/>
              </a:rPr>
              <a:t> was responsible for </a:t>
            </a:r>
            <a:r>
              <a:rPr lang="en-US" sz="2000" dirty="0" smtClean="0">
                <a:solidFill>
                  <a:schemeClr val="bg2">
                    <a:lumMod val="25000"/>
                  </a:schemeClr>
                </a:solidFill>
                <a:latin typeface="+mj-lt"/>
              </a:rPr>
              <a:t>the luxury </a:t>
            </a:r>
            <a:r>
              <a:rPr lang="en-US" sz="2000" dirty="0">
                <a:solidFill>
                  <a:schemeClr val="bg2">
                    <a:lumMod val="25000"/>
                  </a:schemeClr>
                </a:solidFill>
                <a:latin typeface="+mj-lt"/>
              </a:rPr>
              <a:t>investments of </a:t>
            </a:r>
            <a:r>
              <a:rPr lang="en-US" sz="2000" dirty="0" err="1">
                <a:solidFill>
                  <a:schemeClr val="bg2">
                    <a:lumMod val="25000"/>
                  </a:schemeClr>
                </a:solidFill>
                <a:latin typeface="+mj-lt"/>
              </a:rPr>
              <a:t>Investcorp</a:t>
            </a:r>
            <a:r>
              <a:rPr lang="en-US" sz="2000" dirty="0">
                <a:solidFill>
                  <a:schemeClr val="bg2">
                    <a:lumMod val="25000"/>
                  </a:schemeClr>
                </a:solidFill>
                <a:latin typeface="+mj-lt"/>
              </a:rPr>
              <a:t> International Ltd., London. </a:t>
            </a:r>
            <a:r>
              <a:rPr lang="en-US" sz="2000" dirty="0" smtClean="0">
                <a:solidFill>
                  <a:schemeClr val="bg2">
                    <a:lumMod val="25000"/>
                  </a:schemeClr>
                </a:solidFill>
                <a:latin typeface="+mj-lt"/>
              </a:rPr>
              <a:t> He </a:t>
            </a:r>
            <a:r>
              <a:rPr lang="en-US" sz="2000" dirty="0">
                <a:solidFill>
                  <a:schemeClr val="bg2">
                    <a:lumMod val="25000"/>
                  </a:schemeClr>
                </a:solidFill>
                <a:latin typeface="+mj-lt"/>
              </a:rPr>
              <a:t>was also the Chief Executive Officer of the </a:t>
            </a:r>
            <a:r>
              <a:rPr lang="en-US" sz="2000" dirty="0" err="1">
                <a:solidFill>
                  <a:schemeClr val="bg2">
                    <a:lumMod val="25000"/>
                  </a:schemeClr>
                </a:solidFill>
                <a:latin typeface="+mj-lt"/>
              </a:rPr>
              <a:t>Breguet</a:t>
            </a:r>
            <a:r>
              <a:rPr lang="en-US" sz="2000" dirty="0">
                <a:solidFill>
                  <a:schemeClr val="bg2">
                    <a:lumMod val="25000"/>
                  </a:schemeClr>
                </a:solidFill>
                <a:latin typeface="+mj-lt"/>
              </a:rPr>
              <a:t> Group. </a:t>
            </a:r>
            <a:r>
              <a:rPr lang="en-US" sz="2000" b="1" dirty="0">
                <a:solidFill>
                  <a:schemeClr val="bg2">
                    <a:lumMod val="25000"/>
                  </a:schemeClr>
                </a:solidFill>
                <a:latin typeface="+mj-lt"/>
              </a:rPr>
              <a:t>He not only turned around this group but achieved substantial worldwide growth. This enabled </a:t>
            </a:r>
            <a:r>
              <a:rPr lang="en-US" sz="2000" b="1" dirty="0" err="1">
                <a:solidFill>
                  <a:schemeClr val="bg2">
                    <a:lumMod val="25000"/>
                  </a:schemeClr>
                </a:solidFill>
                <a:latin typeface="+mj-lt"/>
              </a:rPr>
              <a:t>Investcorp</a:t>
            </a:r>
            <a:r>
              <a:rPr lang="en-US" sz="2000" b="1" dirty="0">
                <a:solidFill>
                  <a:schemeClr val="bg2">
                    <a:lumMod val="25000"/>
                  </a:schemeClr>
                </a:solidFill>
                <a:latin typeface="+mj-lt"/>
              </a:rPr>
              <a:t> to successfully restructure the investment to the Swatch Group Ltd. </a:t>
            </a:r>
            <a:endParaRPr lang="en-US" sz="2000" b="1" dirty="0" smtClean="0">
              <a:solidFill>
                <a:schemeClr val="bg2">
                  <a:lumMod val="25000"/>
                </a:schemeClr>
              </a:solidFill>
              <a:latin typeface="+mj-lt"/>
            </a:endParaRPr>
          </a:p>
          <a:p>
            <a:pPr marL="0" indent="0">
              <a:buNone/>
            </a:pPr>
            <a:r>
              <a:rPr lang="en-US" sz="2000" dirty="0" smtClean="0">
                <a:solidFill>
                  <a:schemeClr val="bg2">
                    <a:lumMod val="25000"/>
                  </a:schemeClr>
                </a:solidFill>
                <a:latin typeface="+mj-lt"/>
              </a:rPr>
              <a:t>As </a:t>
            </a:r>
            <a:r>
              <a:rPr lang="en-US" sz="2000" dirty="0">
                <a:solidFill>
                  <a:schemeClr val="bg2">
                    <a:lumMod val="25000"/>
                  </a:schemeClr>
                </a:solidFill>
                <a:latin typeface="+mj-lt"/>
              </a:rPr>
              <a:t>Chief Operating Officer of </a:t>
            </a:r>
            <a:r>
              <a:rPr lang="en-US" sz="2000" dirty="0" err="1">
                <a:solidFill>
                  <a:schemeClr val="bg2">
                    <a:lumMod val="25000"/>
                  </a:schemeClr>
                </a:solidFill>
                <a:latin typeface="+mj-lt"/>
              </a:rPr>
              <a:t>Patek</a:t>
            </a:r>
            <a:r>
              <a:rPr lang="en-US" sz="2000" dirty="0">
                <a:solidFill>
                  <a:schemeClr val="bg2">
                    <a:lumMod val="25000"/>
                  </a:schemeClr>
                </a:solidFill>
                <a:latin typeface="+mj-lt"/>
              </a:rPr>
              <a:t> Philippe, Jean J. </a:t>
            </a:r>
            <a:r>
              <a:rPr lang="en-US" sz="2000" dirty="0" err="1">
                <a:solidFill>
                  <a:schemeClr val="bg2">
                    <a:lumMod val="25000"/>
                  </a:schemeClr>
                </a:solidFill>
                <a:latin typeface="+mj-lt"/>
              </a:rPr>
              <a:t>Jacober</a:t>
            </a:r>
            <a:r>
              <a:rPr lang="en-US" sz="2000" dirty="0">
                <a:solidFill>
                  <a:schemeClr val="bg2">
                    <a:lumMod val="25000"/>
                  </a:schemeClr>
                </a:solidFill>
                <a:latin typeface="+mj-lt"/>
              </a:rPr>
              <a:t> managed to significantly strengthen the company's global market share and financial results. </a:t>
            </a:r>
            <a:r>
              <a:rPr lang="en-US" sz="2000" dirty="0" smtClean="0">
                <a:solidFill>
                  <a:schemeClr val="bg2">
                    <a:lumMod val="25000"/>
                  </a:schemeClr>
                </a:solidFill>
                <a:latin typeface="+mj-lt"/>
              </a:rPr>
              <a:t>Prior </a:t>
            </a:r>
            <a:r>
              <a:rPr lang="en-US" sz="2000" dirty="0">
                <a:solidFill>
                  <a:schemeClr val="bg2">
                    <a:lumMod val="25000"/>
                  </a:schemeClr>
                </a:solidFill>
                <a:latin typeface="+mj-lt"/>
              </a:rPr>
              <a:t>to this he was Sales and Marketing Manager of RJR Nabisco and Brand Manager </a:t>
            </a:r>
            <a:r>
              <a:rPr lang="en-US" sz="2000" dirty="0" smtClean="0">
                <a:solidFill>
                  <a:schemeClr val="bg2">
                    <a:lumMod val="25000"/>
                  </a:schemeClr>
                </a:solidFill>
                <a:latin typeface="+mj-lt"/>
              </a:rPr>
              <a:t>for Proctor &amp; Gamble</a:t>
            </a:r>
            <a:r>
              <a:rPr lang="en-US" sz="2000" dirty="0">
                <a:solidFill>
                  <a:schemeClr val="bg2">
                    <a:lumMod val="25000"/>
                  </a:schemeClr>
                </a:solidFill>
                <a:latin typeface="+mj-lt"/>
              </a:rPr>
              <a:t>. </a:t>
            </a:r>
            <a:br>
              <a:rPr lang="en-US" sz="2000" dirty="0">
                <a:solidFill>
                  <a:schemeClr val="bg2">
                    <a:lumMod val="25000"/>
                  </a:schemeClr>
                </a:solidFill>
                <a:latin typeface="+mj-lt"/>
              </a:rPr>
            </a:br>
            <a:r>
              <a:rPr lang="en-US" sz="2000" dirty="0">
                <a:solidFill>
                  <a:schemeClr val="bg2">
                    <a:lumMod val="25000"/>
                  </a:schemeClr>
                </a:solidFill>
                <a:latin typeface="+mj-lt"/>
              </a:rPr>
              <a:t/>
            </a:r>
            <a:br>
              <a:rPr lang="en-US" sz="2000" dirty="0">
                <a:solidFill>
                  <a:schemeClr val="bg2">
                    <a:lumMod val="25000"/>
                  </a:schemeClr>
                </a:solidFill>
                <a:latin typeface="+mj-lt"/>
              </a:rPr>
            </a:br>
            <a:r>
              <a:rPr lang="en-US" sz="2000" dirty="0" err="1" smtClean="0">
                <a:solidFill>
                  <a:schemeClr val="bg2">
                    <a:lumMod val="25000"/>
                  </a:schemeClr>
                </a:solidFill>
                <a:latin typeface="+mj-lt"/>
              </a:rPr>
              <a:t>Mr</a:t>
            </a:r>
            <a:r>
              <a:rPr lang="en-US" sz="2000" dirty="0" smtClean="0">
                <a:solidFill>
                  <a:schemeClr val="bg2">
                    <a:lumMod val="25000"/>
                  </a:schemeClr>
                </a:solidFill>
                <a:latin typeface="+mj-lt"/>
              </a:rPr>
              <a:t> </a:t>
            </a:r>
            <a:r>
              <a:rPr lang="en-US" sz="2000" dirty="0" err="1" smtClean="0">
                <a:solidFill>
                  <a:schemeClr val="bg2">
                    <a:lumMod val="25000"/>
                  </a:schemeClr>
                </a:solidFill>
                <a:latin typeface="+mj-lt"/>
              </a:rPr>
              <a:t>Jacober</a:t>
            </a:r>
            <a:r>
              <a:rPr lang="en-US" sz="2000" dirty="0" smtClean="0">
                <a:solidFill>
                  <a:schemeClr val="bg2">
                    <a:lumMod val="25000"/>
                  </a:schemeClr>
                </a:solidFill>
                <a:latin typeface="+mj-lt"/>
              </a:rPr>
              <a:t> </a:t>
            </a:r>
            <a:r>
              <a:rPr lang="en-US" sz="2000" dirty="0">
                <a:solidFill>
                  <a:schemeClr val="bg2">
                    <a:lumMod val="25000"/>
                  </a:schemeClr>
                </a:solidFill>
                <a:latin typeface="+mj-lt"/>
              </a:rPr>
              <a:t>holds a business diploma from the </a:t>
            </a:r>
            <a:r>
              <a:rPr lang="en-US" sz="2000" dirty="0" err="1">
                <a:solidFill>
                  <a:schemeClr val="bg2">
                    <a:lumMod val="25000"/>
                  </a:schemeClr>
                </a:solidFill>
                <a:latin typeface="+mj-lt"/>
              </a:rPr>
              <a:t>Ecole</a:t>
            </a:r>
            <a:r>
              <a:rPr lang="en-US" sz="2000" dirty="0">
                <a:solidFill>
                  <a:schemeClr val="bg2">
                    <a:lumMod val="25000"/>
                  </a:schemeClr>
                </a:solidFill>
                <a:latin typeface="+mj-lt"/>
              </a:rPr>
              <a:t> des Cadres Lausanne and a Masters degree from Fordham University. Additionally, he gained an Executive Finance MBA from </a:t>
            </a:r>
            <a:r>
              <a:rPr lang="en-US" sz="2000" dirty="0" smtClean="0">
                <a:solidFill>
                  <a:schemeClr val="bg2">
                    <a:lumMod val="25000"/>
                  </a:schemeClr>
                </a:solidFill>
                <a:latin typeface="+mj-lt"/>
              </a:rPr>
              <a:t>Stanford.</a:t>
            </a:r>
          </a:p>
          <a:p>
            <a:pPr marL="0" indent="0">
              <a:buNone/>
            </a:pPr>
            <a:endParaRPr lang="en-US" sz="2000" b="1" u="sng" dirty="0">
              <a:solidFill>
                <a:schemeClr val="bg2">
                  <a:lumMod val="25000"/>
                </a:schemeClr>
              </a:solidFill>
              <a:latin typeface="+mj-lt"/>
            </a:endParaRPr>
          </a:p>
        </p:txBody>
      </p:sp>
      <p:sp>
        <p:nvSpPr>
          <p:cNvPr id="4" name="Espace réservé du numéro de diapositive 3"/>
          <p:cNvSpPr>
            <a:spLocks noGrp="1"/>
          </p:cNvSpPr>
          <p:nvPr>
            <p:ph type="sldNum" sz="quarter" idx="12"/>
          </p:nvPr>
        </p:nvSpPr>
        <p:spPr/>
        <p:txBody>
          <a:bodyPr/>
          <a:lstStyle/>
          <a:p>
            <a:fld id="{937B080C-FE5C-41A2-A9A6-80DA7D169A72}" type="slidenum">
              <a:rPr lang="fr-FR" smtClean="0"/>
              <a:pPr/>
              <a:t>22</a:t>
            </a:fld>
            <a:endParaRPr lang="fr-FR"/>
          </a:p>
        </p:txBody>
      </p:sp>
      <p:sp>
        <p:nvSpPr>
          <p:cNvPr id="7" name="Espace réservé du pied de page 6"/>
          <p:cNvSpPr>
            <a:spLocks noGrp="1"/>
          </p:cNvSpPr>
          <p:nvPr>
            <p:ph type="ftr" sz="quarter" idx="11"/>
          </p:nvPr>
        </p:nvSpPr>
        <p:spPr>
          <a:xfrm>
            <a:off x="222738" y="6105516"/>
            <a:ext cx="11840307" cy="557345"/>
          </a:xfrm>
        </p:spPr>
        <p:txBody>
          <a:bodyPr/>
          <a:lstStyle/>
          <a:p>
            <a:pPr algn="l"/>
            <a:r>
              <a:rPr lang="fr-FR" dirty="0"/>
              <a:t> </a:t>
            </a:r>
          </a:p>
          <a:p>
            <a:pPr algn="l"/>
            <a:r>
              <a:rPr lang="fr-FR" dirty="0"/>
              <a:t> </a:t>
            </a:r>
          </a:p>
          <a:p>
            <a:pPr algn="l"/>
            <a:r>
              <a:rPr lang="fr-FR" dirty="0"/>
              <a:t> </a:t>
            </a:r>
          </a:p>
          <a:p>
            <a:pPr algn="l"/>
            <a:r>
              <a:rPr lang="en-US" dirty="0" smtClean="0"/>
              <a:t>Press </a:t>
            </a:r>
            <a:r>
              <a:rPr lang="en-US" dirty="0"/>
              <a:t>contact: M. Pascal Irastorza </a:t>
            </a:r>
            <a:r>
              <a:rPr lang="en-US" dirty="0" smtClean="0"/>
              <a:t>	</a:t>
            </a:r>
            <a:r>
              <a:rPr lang="fr-FR" dirty="0" smtClean="0"/>
              <a:t>Tel</a:t>
            </a:r>
            <a:r>
              <a:rPr lang="fr-FR" dirty="0"/>
              <a:t>: +359 8 76 17 74 44 </a:t>
            </a:r>
            <a:r>
              <a:rPr lang="fr-FR" dirty="0" smtClean="0"/>
              <a:t>	E-mail</a:t>
            </a:r>
            <a:r>
              <a:rPr lang="fr-FR" dirty="0"/>
              <a:t>: </a:t>
            </a:r>
            <a:r>
              <a:rPr lang="fr-FR" u="sng" dirty="0">
                <a:hlinkClick r:id="rId2"/>
              </a:rPr>
              <a:t>press.contact@lic33.com</a:t>
            </a:r>
            <a:endParaRPr lang="fr-FR" dirty="0"/>
          </a:p>
          <a:p>
            <a:endParaRPr lang="fr-FR" dirty="0"/>
          </a:p>
        </p:txBody>
      </p:sp>
      <p:pic>
        <p:nvPicPr>
          <p:cNvPr id="9" name="Imag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169" y="0"/>
            <a:ext cx="12245138" cy="1336431"/>
          </a:xfrm>
          <a:prstGeom prst="rect">
            <a:avLst/>
          </a:prstGeom>
        </p:spPr>
      </p:pic>
    </p:spTree>
    <p:extLst>
      <p:ext uri="{BB962C8B-B14F-4D97-AF65-F5344CB8AC3E}">
        <p14:creationId xmlns:p14="http://schemas.microsoft.com/office/powerpoint/2010/main" xmlns="" val="3326798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77520" y="1463040"/>
            <a:ext cx="11338560" cy="4713923"/>
          </a:xfrm>
        </p:spPr>
        <p:txBody>
          <a:bodyPr>
            <a:normAutofit/>
          </a:bodyPr>
          <a:lstStyle/>
          <a:p>
            <a:pPr marL="0" indent="0">
              <a:buNone/>
            </a:pPr>
            <a:r>
              <a:rPr lang="en-US" b="1" u="sng" dirty="0" smtClean="0">
                <a:solidFill>
                  <a:schemeClr val="bg2">
                    <a:lumMod val="25000"/>
                  </a:schemeClr>
                </a:solidFill>
                <a:latin typeface="+mj-lt"/>
              </a:rPr>
              <a:t>The Team</a:t>
            </a:r>
          </a:p>
          <a:p>
            <a:pPr marL="0" indent="0">
              <a:buNone/>
            </a:pPr>
            <a:endParaRPr lang="en-US" sz="2400" b="1" u="sng" dirty="0">
              <a:solidFill>
                <a:schemeClr val="bg2">
                  <a:lumMod val="25000"/>
                </a:schemeClr>
              </a:solidFill>
              <a:latin typeface="+mj-lt"/>
            </a:endParaRPr>
          </a:p>
          <a:p>
            <a:pPr marL="0" lvl="0" indent="0">
              <a:buNone/>
            </a:pPr>
            <a:r>
              <a:rPr lang="en-GB" sz="2400" b="1" dirty="0" smtClean="0">
                <a:solidFill>
                  <a:schemeClr val="bg2">
                    <a:lumMod val="25000"/>
                  </a:schemeClr>
                </a:solidFill>
                <a:latin typeface="+mj-lt"/>
              </a:rPr>
              <a:t>Bruce Bower, Managing Director</a:t>
            </a:r>
          </a:p>
          <a:p>
            <a:pPr marL="0" lvl="0" indent="0">
              <a:buNone/>
            </a:pPr>
            <a:r>
              <a:rPr lang="en-US" sz="2400" dirty="0">
                <a:solidFill>
                  <a:schemeClr val="bg2">
                    <a:lumMod val="25000"/>
                  </a:schemeClr>
                </a:solidFill>
                <a:latin typeface="+mj-lt"/>
              </a:rPr>
              <a:t>Bruce </a:t>
            </a:r>
            <a:r>
              <a:rPr lang="en-US" sz="2400" dirty="0" smtClean="0">
                <a:solidFill>
                  <a:schemeClr val="bg2">
                    <a:lumMod val="25000"/>
                  </a:schemeClr>
                </a:solidFill>
                <a:latin typeface="+mj-lt"/>
              </a:rPr>
              <a:t>is </a:t>
            </a:r>
            <a:r>
              <a:rPr lang="en-US" sz="2400" dirty="0">
                <a:solidFill>
                  <a:schemeClr val="bg2">
                    <a:lumMod val="25000"/>
                  </a:schemeClr>
                </a:solidFill>
                <a:latin typeface="+mj-lt"/>
              </a:rPr>
              <a:t>a London-based investor in emerging </a:t>
            </a:r>
            <a:r>
              <a:rPr lang="en-US" sz="2400" dirty="0" smtClean="0">
                <a:solidFill>
                  <a:schemeClr val="bg2">
                    <a:lumMod val="25000"/>
                  </a:schemeClr>
                </a:solidFill>
                <a:latin typeface="+mj-lt"/>
              </a:rPr>
              <a:t>markets. From </a:t>
            </a:r>
            <a:r>
              <a:rPr lang="en-US" sz="2400" dirty="0">
                <a:solidFill>
                  <a:schemeClr val="bg2">
                    <a:lumMod val="25000"/>
                  </a:schemeClr>
                </a:solidFill>
                <a:latin typeface="+mj-lt"/>
              </a:rPr>
              <a:t>September </a:t>
            </a:r>
            <a:r>
              <a:rPr lang="en-US" sz="2400" dirty="0" smtClean="0">
                <a:solidFill>
                  <a:schemeClr val="bg2">
                    <a:lumMod val="25000"/>
                  </a:schemeClr>
                </a:solidFill>
                <a:latin typeface="+mj-lt"/>
              </a:rPr>
              <a:t>2010-December 2014</a:t>
            </a:r>
            <a:r>
              <a:rPr lang="en-US" sz="2400" dirty="0">
                <a:solidFill>
                  <a:schemeClr val="bg2">
                    <a:lumMod val="25000"/>
                  </a:schemeClr>
                </a:solidFill>
                <a:latin typeface="+mj-lt"/>
              </a:rPr>
              <a:t>, he was a Partner, Head of Equity and Portfolio Manager at </a:t>
            </a:r>
            <a:r>
              <a:rPr lang="en-US" sz="2400" dirty="0" err="1">
                <a:solidFill>
                  <a:schemeClr val="bg2">
                    <a:lumMod val="25000"/>
                  </a:schemeClr>
                </a:solidFill>
                <a:latin typeface="+mj-lt"/>
              </a:rPr>
              <a:t>Verno</a:t>
            </a:r>
            <a:r>
              <a:rPr lang="en-US" sz="2400" dirty="0">
                <a:solidFill>
                  <a:schemeClr val="bg2">
                    <a:lumMod val="25000"/>
                  </a:schemeClr>
                </a:solidFill>
                <a:latin typeface="+mj-lt"/>
              </a:rPr>
              <a:t>, based in Moscow. </a:t>
            </a:r>
            <a:r>
              <a:rPr lang="en-US" sz="2400" dirty="0" smtClean="0">
                <a:solidFill>
                  <a:schemeClr val="bg2">
                    <a:lumMod val="25000"/>
                  </a:schemeClr>
                </a:solidFill>
                <a:latin typeface="+mj-lt"/>
              </a:rPr>
              <a:t>Prior to that, he was at </a:t>
            </a:r>
            <a:r>
              <a:rPr lang="en-US" sz="2400" dirty="0" err="1" smtClean="0">
                <a:solidFill>
                  <a:schemeClr val="bg2">
                    <a:lumMod val="25000"/>
                  </a:schemeClr>
                </a:solidFill>
                <a:latin typeface="+mj-lt"/>
              </a:rPr>
              <a:t>Kazimir</a:t>
            </a:r>
            <a:r>
              <a:rPr lang="en-US" sz="2400" dirty="0" smtClean="0">
                <a:solidFill>
                  <a:schemeClr val="bg2">
                    <a:lumMod val="25000"/>
                  </a:schemeClr>
                </a:solidFill>
                <a:latin typeface="+mj-lt"/>
              </a:rPr>
              <a:t> Partners in London and Moscow. At both places, the portfolios that he has we working with generated returns at the top of their peer group.</a:t>
            </a:r>
          </a:p>
          <a:p>
            <a:pPr marL="0" lvl="0" indent="0">
              <a:buNone/>
            </a:pPr>
            <a:r>
              <a:rPr lang="en-US" sz="2400" b="1" dirty="0" smtClean="0">
                <a:solidFill>
                  <a:schemeClr val="bg2">
                    <a:lumMod val="25000"/>
                  </a:schemeClr>
                </a:solidFill>
                <a:latin typeface="+mj-lt"/>
              </a:rPr>
              <a:t>Cumulatively</a:t>
            </a:r>
            <a:r>
              <a:rPr lang="en-US" sz="2400" b="1" dirty="0">
                <a:solidFill>
                  <a:schemeClr val="bg2">
                    <a:lumMod val="25000"/>
                  </a:schemeClr>
                </a:solidFill>
                <a:latin typeface="+mj-lt"/>
              </a:rPr>
              <a:t>, </a:t>
            </a:r>
            <a:r>
              <a:rPr lang="en-US" sz="2400" b="1" dirty="0" smtClean="0">
                <a:solidFill>
                  <a:schemeClr val="bg2">
                    <a:lumMod val="25000"/>
                  </a:schemeClr>
                </a:solidFill>
                <a:latin typeface="+mj-lt"/>
              </a:rPr>
              <a:t>Bruce has </a:t>
            </a:r>
            <a:r>
              <a:rPr lang="en-US" sz="2400" b="1" dirty="0">
                <a:solidFill>
                  <a:schemeClr val="bg2">
                    <a:lumMod val="25000"/>
                  </a:schemeClr>
                </a:solidFill>
                <a:latin typeface="+mj-lt"/>
              </a:rPr>
              <a:t>spent 8 years living and working in </a:t>
            </a:r>
            <a:r>
              <a:rPr lang="en-US" sz="2400" b="1" dirty="0" smtClean="0">
                <a:solidFill>
                  <a:schemeClr val="bg2">
                    <a:lumMod val="25000"/>
                  </a:schemeClr>
                </a:solidFill>
                <a:latin typeface="+mj-lt"/>
              </a:rPr>
              <a:t>emerging markets. </a:t>
            </a:r>
            <a:r>
              <a:rPr lang="en-US" sz="2400" dirty="0" smtClean="0">
                <a:solidFill>
                  <a:schemeClr val="bg2">
                    <a:lumMod val="25000"/>
                  </a:schemeClr>
                </a:solidFill>
                <a:latin typeface="+mj-lt"/>
              </a:rPr>
              <a:t>He holds </a:t>
            </a:r>
            <a:r>
              <a:rPr lang="en-US" sz="2400" dirty="0">
                <a:solidFill>
                  <a:schemeClr val="bg2">
                    <a:lumMod val="25000"/>
                  </a:schemeClr>
                </a:solidFill>
                <a:latin typeface="+mj-lt"/>
              </a:rPr>
              <a:t>a B.A. (Honors) in Economics and History from the University of Chicago and a M.Sc. in Political Economy from the London School of Economics. He holds both US and UK citizenship.</a:t>
            </a:r>
            <a:br>
              <a:rPr lang="en-US" sz="2400" dirty="0">
                <a:solidFill>
                  <a:schemeClr val="bg2">
                    <a:lumMod val="25000"/>
                  </a:schemeClr>
                </a:solidFill>
                <a:latin typeface="+mj-lt"/>
              </a:rPr>
            </a:br>
            <a:r>
              <a:rPr lang="en-US" sz="2400" dirty="0" smtClean="0">
                <a:solidFill>
                  <a:schemeClr val="bg2">
                    <a:lumMod val="25000"/>
                  </a:schemeClr>
                </a:solidFill>
                <a:latin typeface="+mj-lt"/>
              </a:rPr>
              <a:t>He </a:t>
            </a:r>
            <a:r>
              <a:rPr lang="en-US" sz="2400" dirty="0">
                <a:solidFill>
                  <a:schemeClr val="bg2">
                    <a:lumMod val="25000"/>
                  </a:schemeClr>
                </a:solidFill>
                <a:latin typeface="+mj-lt"/>
              </a:rPr>
              <a:t>is fluent in English and Russian</a:t>
            </a:r>
            <a:r>
              <a:rPr lang="en-US" sz="2000" dirty="0">
                <a:solidFill>
                  <a:schemeClr val="bg2">
                    <a:lumMod val="25000"/>
                  </a:schemeClr>
                </a:solidFill>
                <a:latin typeface="+mj-lt"/>
              </a:rPr>
              <a:t>.</a:t>
            </a:r>
            <a:endParaRPr lang="en-GB" sz="2000" dirty="0" smtClean="0">
              <a:solidFill>
                <a:schemeClr val="bg2">
                  <a:lumMod val="25000"/>
                </a:schemeClr>
              </a:solidFill>
              <a:latin typeface="+mj-lt"/>
            </a:endParaRPr>
          </a:p>
        </p:txBody>
      </p:sp>
      <p:sp>
        <p:nvSpPr>
          <p:cNvPr id="4" name="Espace réservé du numéro de diapositive 3"/>
          <p:cNvSpPr>
            <a:spLocks noGrp="1"/>
          </p:cNvSpPr>
          <p:nvPr>
            <p:ph type="sldNum" sz="quarter" idx="12"/>
          </p:nvPr>
        </p:nvSpPr>
        <p:spPr/>
        <p:txBody>
          <a:bodyPr/>
          <a:lstStyle/>
          <a:p>
            <a:fld id="{937B080C-FE5C-41A2-A9A6-80DA7D169A72}" type="slidenum">
              <a:rPr lang="fr-FR" smtClean="0"/>
              <a:pPr/>
              <a:t>23</a:t>
            </a:fld>
            <a:endParaRPr lang="fr-FR"/>
          </a:p>
        </p:txBody>
      </p:sp>
      <p:sp>
        <p:nvSpPr>
          <p:cNvPr id="7" name="Espace réservé du pied de page 6"/>
          <p:cNvSpPr>
            <a:spLocks noGrp="1"/>
          </p:cNvSpPr>
          <p:nvPr>
            <p:ph type="ftr" sz="quarter" idx="11"/>
          </p:nvPr>
        </p:nvSpPr>
        <p:spPr>
          <a:xfrm>
            <a:off x="222738" y="6105516"/>
            <a:ext cx="11840307" cy="557345"/>
          </a:xfrm>
        </p:spPr>
        <p:txBody>
          <a:bodyPr/>
          <a:lstStyle/>
          <a:p>
            <a:pPr algn="l"/>
            <a:r>
              <a:rPr lang="fr-FR" dirty="0"/>
              <a:t> </a:t>
            </a:r>
          </a:p>
          <a:p>
            <a:pPr algn="l"/>
            <a:r>
              <a:rPr lang="fr-FR" dirty="0"/>
              <a:t> </a:t>
            </a:r>
          </a:p>
          <a:p>
            <a:pPr algn="l"/>
            <a:r>
              <a:rPr lang="fr-FR" dirty="0"/>
              <a:t> </a:t>
            </a:r>
          </a:p>
          <a:p>
            <a:pPr algn="l"/>
            <a:r>
              <a:rPr lang="en-US" dirty="0" smtClean="0"/>
              <a:t>Press </a:t>
            </a:r>
            <a:r>
              <a:rPr lang="en-US" dirty="0"/>
              <a:t>contact: M. Pascal Irastorza </a:t>
            </a:r>
            <a:r>
              <a:rPr lang="en-US" dirty="0" smtClean="0"/>
              <a:t>	</a:t>
            </a:r>
            <a:r>
              <a:rPr lang="fr-FR" dirty="0" smtClean="0"/>
              <a:t>Tel</a:t>
            </a:r>
            <a:r>
              <a:rPr lang="fr-FR" dirty="0"/>
              <a:t>: +359 8 76 17 74 44 </a:t>
            </a:r>
            <a:r>
              <a:rPr lang="fr-FR" dirty="0" smtClean="0"/>
              <a:t>	E-mail</a:t>
            </a:r>
            <a:r>
              <a:rPr lang="fr-FR" dirty="0"/>
              <a:t>: </a:t>
            </a:r>
            <a:r>
              <a:rPr lang="fr-FR" u="sng" dirty="0">
                <a:hlinkClick r:id="rId2"/>
              </a:rPr>
              <a:t>press.contact@lic33.com</a:t>
            </a:r>
            <a:endParaRPr lang="fr-FR" dirty="0"/>
          </a:p>
          <a:p>
            <a:endParaRPr lang="fr-FR" dirty="0"/>
          </a:p>
        </p:txBody>
      </p:sp>
      <p:pic>
        <p:nvPicPr>
          <p:cNvPr id="9" name="Imag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169" y="0"/>
            <a:ext cx="12245138" cy="1336431"/>
          </a:xfrm>
          <a:prstGeom prst="rect">
            <a:avLst/>
          </a:prstGeom>
        </p:spPr>
      </p:pic>
    </p:spTree>
    <p:extLst>
      <p:ext uri="{BB962C8B-B14F-4D97-AF65-F5344CB8AC3E}">
        <p14:creationId xmlns:p14="http://schemas.microsoft.com/office/powerpoint/2010/main" xmlns="" val="21159570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77520" y="1463040"/>
            <a:ext cx="11226800" cy="4893310"/>
          </a:xfrm>
        </p:spPr>
        <p:txBody>
          <a:bodyPr>
            <a:normAutofit fontScale="92500" lnSpcReduction="10000"/>
          </a:bodyPr>
          <a:lstStyle/>
          <a:p>
            <a:pPr marL="0" indent="0">
              <a:buNone/>
            </a:pPr>
            <a:r>
              <a:rPr lang="en-US" sz="3000" b="1" u="sng" dirty="0" smtClean="0">
                <a:solidFill>
                  <a:schemeClr val="bg2">
                    <a:lumMod val="25000"/>
                  </a:schemeClr>
                </a:solidFill>
                <a:latin typeface="+mj-lt"/>
              </a:rPr>
              <a:t>The Team</a:t>
            </a:r>
          </a:p>
          <a:p>
            <a:pPr marL="0" indent="0">
              <a:buNone/>
            </a:pPr>
            <a:endParaRPr lang="en-US" b="1" u="sng" dirty="0">
              <a:solidFill>
                <a:schemeClr val="bg2">
                  <a:lumMod val="25000"/>
                </a:schemeClr>
              </a:solidFill>
              <a:latin typeface="+mj-lt"/>
            </a:endParaRPr>
          </a:p>
          <a:p>
            <a:pPr marL="0" indent="0">
              <a:buNone/>
            </a:pPr>
            <a:r>
              <a:rPr lang="en-US" sz="2000" b="1" dirty="0">
                <a:solidFill>
                  <a:schemeClr val="bg2">
                    <a:lumMod val="25000"/>
                  </a:schemeClr>
                </a:solidFill>
                <a:latin typeface="+mj-lt"/>
              </a:rPr>
              <a:t>Anatoly </a:t>
            </a:r>
            <a:r>
              <a:rPr lang="en-US" sz="2000" b="1" dirty="0" err="1" smtClean="0">
                <a:solidFill>
                  <a:schemeClr val="bg2">
                    <a:lumMod val="25000"/>
                  </a:schemeClr>
                </a:solidFill>
                <a:latin typeface="+mj-lt"/>
              </a:rPr>
              <a:t>Kairo</a:t>
            </a:r>
            <a:r>
              <a:rPr lang="en-US" sz="2000" b="1" dirty="0" smtClean="0">
                <a:solidFill>
                  <a:schemeClr val="bg2">
                    <a:lumMod val="25000"/>
                  </a:schemeClr>
                </a:solidFill>
                <a:latin typeface="+mj-lt"/>
              </a:rPr>
              <a:t>, Managing Director</a:t>
            </a:r>
          </a:p>
          <a:p>
            <a:pPr marL="0" indent="0">
              <a:buNone/>
            </a:pPr>
            <a:r>
              <a:rPr lang="en-US" sz="2000" b="1" dirty="0" smtClean="0">
                <a:solidFill>
                  <a:schemeClr val="bg2">
                    <a:lumMod val="25000"/>
                  </a:schemeClr>
                </a:solidFill>
                <a:latin typeface="+mj-lt"/>
              </a:rPr>
              <a:t>Anatoly is </a:t>
            </a:r>
            <a:r>
              <a:rPr lang="en-US" sz="2000" b="1" dirty="0">
                <a:solidFill>
                  <a:schemeClr val="bg2">
                    <a:lumMod val="25000"/>
                  </a:schemeClr>
                </a:solidFill>
                <a:latin typeface="+mj-lt"/>
              </a:rPr>
              <a:t>an investment specialist with focus on retail, logistics, telecoms and financial </a:t>
            </a:r>
            <a:r>
              <a:rPr lang="en-US" sz="2000" b="1" dirty="0" smtClean="0">
                <a:solidFill>
                  <a:schemeClr val="bg2">
                    <a:lumMod val="25000"/>
                  </a:schemeClr>
                </a:solidFill>
                <a:latin typeface="+mj-lt"/>
              </a:rPr>
              <a:t>services in </a:t>
            </a:r>
            <a:r>
              <a:rPr lang="en-US" sz="2000" b="1" dirty="0">
                <a:solidFill>
                  <a:schemeClr val="bg2">
                    <a:lumMod val="25000"/>
                  </a:schemeClr>
                </a:solidFill>
                <a:latin typeface="+mj-lt"/>
              </a:rPr>
              <a:t>Russia </a:t>
            </a:r>
            <a:r>
              <a:rPr lang="en-US" sz="2000" b="1" dirty="0" smtClean="0">
                <a:solidFill>
                  <a:schemeClr val="bg2">
                    <a:lumMod val="25000"/>
                  </a:schemeClr>
                </a:solidFill>
                <a:latin typeface="+mj-lt"/>
              </a:rPr>
              <a:t>and </a:t>
            </a:r>
            <a:r>
              <a:rPr lang="en-US" sz="2000" b="1" dirty="0">
                <a:solidFill>
                  <a:schemeClr val="bg2">
                    <a:lumMod val="25000"/>
                  </a:schemeClr>
                </a:solidFill>
                <a:latin typeface="+mj-lt"/>
              </a:rPr>
              <a:t>the CIS. </a:t>
            </a:r>
            <a:r>
              <a:rPr lang="en-US" sz="2000" dirty="0">
                <a:solidFill>
                  <a:schemeClr val="bg2">
                    <a:lumMod val="25000"/>
                  </a:schemeClr>
                </a:solidFill>
                <a:latin typeface="+mj-lt"/>
              </a:rPr>
              <a:t/>
            </a:r>
            <a:br>
              <a:rPr lang="en-US" sz="2000" dirty="0">
                <a:solidFill>
                  <a:schemeClr val="bg2">
                    <a:lumMod val="25000"/>
                  </a:schemeClr>
                </a:solidFill>
                <a:latin typeface="+mj-lt"/>
              </a:rPr>
            </a:br>
            <a:r>
              <a:rPr lang="en-US" sz="2000" dirty="0" smtClean="0">
                <a:solidFill>
                  <a:schemeClr val="bg2">
                    <a:lumMod val="25000"/>
                  </a:schemeClr>
                </a:solidFill>
                <a:latin typeface="+mj-lt"/>
              </a:rPr>
              <a:t>  </a:t>
            </a:r>
            <a:r>
              <a:rPr lang="en-US" sz="2000" dirty="0">
                <a:solidFill>
                  <a:schemeClr val="bg2">
                    <a:lumMod val="25000"/>
                  </a:schemeClr>
                </a:solidFill>
                <a:latin typeface="+mj-lt"/>
              </a:rPr>
              <a:t/>
            </a:r>
            <a:br>
              <a:rPr lang="en-US" sz="2000" dirty="0">
                <a:solidFill>
                  <a:schemeClr val="bg2">
                    <a:lumMod val="25000"/>
                  </a:schemeClr>
                </a:solidFill>
                <a:latin typeface="+mj-lt"/>
              </a:rPr>
            </a:br>
            <a:r>
              <a:rPr lang="en-US" sz="2000" dirty="0">
                <a:solidFill>
                  <a:schemeClr val="bg2">
                    <a:lumMod val="25000"/>
                  </a:schemeClr>
                </a:solidFill>
                <a:latin typeface="+mj-lt"/>
              </a:rPr>
              <a:t>In 2007-2014 he acted as a business development director and then finance director for Rolf, the largest automotive group in Russia, with annual turnover of over US$ 5 billion and 6 thousand employees. Anatoly was running a number of business acquisitions / disposals for Rolf in Russia and abroad, as well as spent several years focusing on operations and financial management of Rolf’s 38-dealership car retailing division. </a:t>
            </a:r>
            <a:br>
              <a:rPr lang="en-US" sz="2000" dirty="0">
                <a:solidFill>
                  <a:schemeClr val="bg2">
                    <a:lumMod val="25000"/>
                  </a:schemeClr>
                </a:solidFill>
                <a:latin typeface="+mj-lt"/>
              </a:rPr>
            </a:br>
            <a:r>
              <a:rPr lang="en-US" sz="2000" dirty="0">
                <a:solidFill>
                  <a:schemeClr val="bg2">
                    <a:lumMod val="25000"/>
                  </a:schemeClr>
                </a:solidFill>
                <a:latin typeface="+mj-lt"/>
              </a:rPr>
              <a:t/>
            </a:r>
            <a:br>
              <a:rPr lang="en-US" sz="2000" dirty="0">
                <a:solidFill>
                  <a:schemeClr val="bg2">
                    <a:lumMod val="25000"/>
                  </a:schemeClr>
                </a:solidFill>
                <a:latin typeface="+mj-lt"/>
              </a:rPr>
            </a:br>
            <a:r>
              <a:rPr lang="en-US" sz="2000" dirty="0">
                <a:solidFill>
                  <a:schemeClr val="bg2">
                    <a:lumMod val="25000"/>
                  </a:schemeClr>
                </a:solidFill>
                <a:latin typeface="+mj-lt"/>
              </a:rPr>
              <a:t>Prior to that Anatoly worked in PricewaterhouseCoopers, originally in audit and later in transaction support, overseeing a number of large transactions in banking, telecoms, retail and other sectors in Russia, Ukraine, Georgia, Central Asia and the Balkans. </a:t>
            </a:r>
            <a:br>
              <a:rPr lang="en-US" sz="2000" dirty="0">
                <a:solidFill>
                  <a:schemeClr val="bg2">
                    <a:lumMod val="25000"/>
                  </a:schemeClr>
                </a:solidFill>
                <a:latin typeface="+mj-lt"/>
              </a:rPr>
            </a:br>
            <a:r>
              <a:rPr lang="en-US" sz="2000" dirty="0">
                <a:solidFill>
                  <a:schemeClr val="bg2">
                    <a:lumMod val="25000"/>
                  </a:schemeClr>
                </a:solidFill>
                <a:latin typeface="+mj-lt"/>
              </a:rPr>
              <a:t/>
            </a:r>
            <a:br>
              <a:rPr lang="en-US" sz="2000" dirty="0">
                <a:solidFill>
                  <a:schemeClr val="bg2">
                    <a:lumMod val="25000"/>
                  </a:schemeClr>
                </a:solidFill>
                <a:latin typeface="+mj-lt"/>
              </a:rPr>
            </a:br>
            <a:r>
              <a:rPr lang="en-US" sz="2000" dirty="0">
                <a:solidFill>
                  <a:schemeClr val="bg2">
                    <a:lumMod val="25000"/>
                  </a:schemeClr>
                </a:solidFill>
                <a:latin typeface="+mj-lt"/>
              </a:rPr>
              <a:t>Anatoly is a Fellow Chartered Certified Accountant and holds a master’s in accounting and audit from National Academy of Management, Kiev. He is fluent in English, Russian and Ukrainian</a:t>
            </a:r>
            <a:r>
              <a:rPr lang="en-US" sz="2000" dirty="0" smtClean="0">
                <a:solidFill>
                  <a:schemeClr val="bg2">
                    <a:lumMod val="25000"/>
                  </a:schemeClr>
                </a:solidFill>
                <a:latin typeface="+mj-lt"/>
              </a:rPr>
              <a:t>.</a:t>
            </a:r>
            <a:endParaRPr lang="en-GB" sz="2000" dirty="0" smtClean="0">
              <a:solidFill>
                <a:schemeClr val="bg2">
                  <a:lumMod val="25000"/>
                </a:schemeClr>
              </a:solidFill>
              <a:latin typeface="+mj-lt"/>
            </a:endParaRPr>
          </a:p>
        </p:txBody>
      </p:sp>
      <p:sp>
        <p:nvSpPr>
          <p:cNvPr id="4" name="Espace réservé du numéro de diapositive 3"/>
          <p:cNvSpPr>
            <a:spLocks noGrp="1"/>
          </p:cNvSpPr>
          <p:nvPr>
            <p:ph type="sldNum" sz="quarter" idx="12"/>
          </p:nvPr>
        </p:nvSpPr>
        <p:spPr/>
        <p:txBody>
          <a:bodyPr/>
          <a:lstStyle/>
          <a:p>
            <a:fld id="{937B080C-FE5C-41A2-A9A6-80DA7D169A72}" type="slidenum">
              <a:rPr lang="fr-FR" smtClean="0"/>
              <a:pPr/>
              <a:t>24</a:t>
            </a:fld>
            <a:endParaRPr lang="fr-FR"/>
          </a:p>
        </p:txBody>
      </p:sp>
      <p:sp>
        <p:nvSpPr>
          <p:cNvPr id="7" name="Espace réservé du pied de page 6"/>
          <p:cNvSpPr>
            <a:spLocks noGrp="1"/>
          </p:cNvSpPr>
          <p:nvPr>
            <p:ph type="ftr" sz="quarter" idx="11"/>
          </p:nvPr>
        </p:nvSpPr>
        <p:spPr>
          <a:xfrm>
            <a:off x="222738" y="6105516"/>
            <a:ext cx="11840307" cy="557345"/>
          </a:xfrm>
        </p:spPr>
        <p:txBody>
          <a:bodyPr/>
          <a:lstStyle/>
          <a:p>
            <a:pPr algn="l"/>
            <a:r>
              <a:rPr lang="fr-FR" dirty="0"/>
              <a:t> </a:t>
            </a:r>
          </a:p>
          <a:p>
            <a:pPr algn="l"/>
            <a:r>
              <a:rPr lang="fr-FR" dirty="0"/>
              <a:t> </a:t>
            </a:r>
          </a:p>
          <a:p>
            <a:pPr algn="l"/>
            <a:r>
              <a:rPr lang="fr-FR" dirty="0"/>
              <a:t> </a:t>
            </a:r>
          </a:p>
          <a:p>
            <a:pPr algn="l"/>
            <a:r>
              <a:rPr lang="en-US" dirty="0" smtClean="0"/>
              <a:t>Press </a:t>
            </a:r>
            <a:r>
              <a:rPr lang="en-US" dirty="0"/>
              <a:t>contact: M. Pascal Irastorza </a:t>
            </a:r>
            <a:r>
              <a:rPr lang="en-US" dirty="0" smtClean="0"/>
              <a:t>	</a:t>
            </a:r>
            <a:r>
              <a:rPr lang="fr-FR" dirty="0" smtClean="0"/>
              <a:t>Tel</a:t>
            </a:r>
            <a:r>
              <a:rPr lang="fr-FR" dirty="0"/>
              <a:t>: +359 8 76 17 74 44 </a:t>
            </a:r>
            <a:r>
              <a:rPr lang="fr-FR" dirty="0" smtClean="0"/>
              <a:t>	E-mail</a:t>
            </a:r>
            <a:r>
              <a:rPr lang="fr-FR" dirty="0"/>
              <a:t>: </a:t>
            </a:r>
            <a:r>
              <a:rPr lang="fr-FR" u="sng" dirty="0">
                <a:hlinkClick r:id="rId2"/>
              </a:rPr>
              <a:t>press.contact@lic33.com</a:t>
            </a:r>
            <a:endParaRPr lang="fr-FR" dirty="0"/>
          </a:p>
          <a:p>
            <a:endParaRPr lang="fr-FR" dirty="0"/>
          </a:p>
        </p:txBody>
      </p:sp>
      <p:pic>
        <p:nvPicPr>
          <p:cNvPr id="9" name="Imag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169" y="0"/>
            <a:ext cx="12245138" cy="1336431"/>
          </a:xfrm>
          <a:prstGeom prst="rect">
            <a:avLst/>
          </a:prstGeom>
        </p:spPr>
      </p:pic>
    </p:spTree>
    <p:extLst>
      <p:ext uri="{BB962C8B-B14F-4D97-AF65-F5344CB8AC3E}">
        <p14:creationId xmlns:p14="http://schemas.microsoft.com/office/powerpoint/2010/main" xmlns="" val="42524950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50985" y="1771834"/>
            <a:ext cx="11418277" cy="4472111"/>
          </a:xfrm>
        </p:spPr>
        <p:txBody>
          <a:bodyPr>
            <a:noAutofit/>
          </a:bodyPr>
          <a:lstStyle/>
          <a:p>
            <a:pPr marL="0" indent="0">
              <a:buNone/>
            </a:pPr>
            <a:r>
              <a:rPr lang="fr-FR" b="1" u="sng" dirty="0" smtClean="0">
                <a:solidFill>
                  <a:schemeClr val="bg2">
                    <a:lumMod val="25000"/>
                  </a:schemeClr>
                </a:solidFill>
                <a:latin typeface="+mj-lt"/>
              </a:rPr>
              <a:t>Our Vision:</a:t>
            </a:r>
          </a:p>
          <a:p>
            <a:pPr marL="0" indent="0">
              <a:buNone/>
            </a:pPr>
            <a:endParaRPr lang="fr-FR" b="1" u="sng" dirty="0" smtClean="0">
              <a:solidFill>
                <a:schemeClr val="bg2">
                  <a:lumMod val="25000"/>
                </a:schemeClr>
              </a:solidFill>
              <a:latin typeface="+mj-lt"/>
            </a:endParaRPr>
          </a:p>
          <a:p>
            <a:pPr marL="0" indent="0">
              <a:buNone/>
            </a:pPr>
            <a:r>
              <a:rPr lang="en-GB" sz="2400" b="1" dirty="0" smtClean="0">
                <a:solidFill>
                  <a:schemeClr val="bg2">
                    <a:lumMod val="25000"/>
                  </a:schemeClr>
                </a:solidFill>
                <a:latin typeface="+mj-lt"/>
              </a:rPr>
              <a:t>LIC33 is committed </a:t>
            </a:r>
            <a:r>
              <a:rPr lang="en-GB" sz="2400" b="1" dirty="0">
                <a:solidFill>
                  <a:schemeClr val="bg2">
                    <a:lumMod val="25000"/>
                  </a:schemeClr>
                </a:solidFill>
                <a:latin typeface="+mj-lt"/>
              </a:rPr>
              <a:t>to developing and growing the businesses acquired</a:t>
            </a:r>
            <a:r>
              <a:rPr lang="en-GB" sz="2400" dirty="0">
                <a:solidFill>
                  <a:schemeClr val="bg2">
                    <a:lumMod val="25000"/>
                  </a:schemeClr>
                </a:solidFill>
                <a:latin typeface="+mj-lt"/>
              </a:rPr>
              <a:t>, in particular: </a:t>
            </a:r>
            <a:endParaRPr lang="fr-FR" sz="2400" dirty="0">
              <a:solidFill>
                <a:schemeClr val="bg2">
                  <a:lumMod val="25000"/>
                </a:schemeClr>
              </a:solidFill>
              <a:latin typeface="+mj-lt"/>
            </a:endParaRPr>
          </a:p>
          <a:p>
            <a:pPr lvl="1"/>
            <a:r>
              <a:rPr lang="en-GB" dirty="0">
                <a:solidFill>
                  <a:schemeClr val="bg2">
                    <a:lumMod val="25000"/>
                  </a:schemeClr>
                </a:solidFill>
                <a:latin typeface="+mj-lt"/>
              </a:rPr>
              <a:t>To continue </a:t>
            </a:r>
            <a:r>
              <a:rPr lang="en-GB" dirty="0" smtClean="0">
                <a:solidFill>
                  <a:schemeClr val="bg2">
                    <a:lumMod val="25000"/>
                  </a:schemeClr>
                </a:solidFill>
                <a:latin typeface="+mj-lt"/>
              </a:rPr>
              <a:t>to expand the range and quality of services </a:t>
            </a:r>
            <a:r>
              <a:rPr lang="en-GB" dirty="0">
                <a:solidFill>
                  <a:schemeClr val="bg2">
                    <a:lumMod val="25000"/>
                  </a:schemeClr>
                </a:solidFill>
                <a:latin typeface="+mj-lt"/>
              </a:rPr>
              <a:t>provided by </a:t>
            </a:r>
            <a:r>
              <a:rPr lang="en-GB" dirty="0" err="1">
                <a:solidFill>
                  <a:schemeClr val="bg2">
                    <a:lumMod val="25000"/>
                  </a:schemeClr>
                </a:solidFill>
                <a:latin typeface="+mj-lt"/>
              </a:rPr>
              <a:t>Vivacom</a:t>
            </a:r>
            <a:endParaRPr lang="en-GB" dirty="0">
              <a:solidFill>
                <a:schemeClr val="bg2">
                  <a:lumMod val="25000"/>
                </a:schemeClr>
              </a:solidFill>
              <a:latin typeface="+mj-lt"/>
            </a:endParaRPr>
          </a:p>
          <a:p>
            <a:pPr lvl="1"/>
            <a:r>
              <a:rPr lang="en-GB" dirty="0">
                <a:solidFill>
                  <a:schemeClr val="bg2">
                    <a:lumMod val="25000"/>
                  </a:schemeClr>
                </a:solidFill>
                <a:latin typeface="+mj-lt"/>
              </a:rPr>
              <a:t>To </a:t>
            </a:r>
            <a:r>
              <a:rPr lang="en-GB" b="1" dirty="0" err="1">
                <a:solidFill>
                  <a:schemeClr val="bg2">
                    <a:lumMod val="25000"/>
                  </a:schemeClr>
                </a:solidFill>
                <a:latin typeface="+mj-lt"/>
              </a:rPr>
              <a:t>honor</a:t>
            </a:r>
            <a:r>
              <a:rPr lang="en-GB" b="1" dirty="0">
                <a:solidFill>
                  <a:schemeClr val="bg2">
                    <a:lumMod val="25000"/>
                  </a:schemeClr>
                </a:solidFill>
                <a:latin typeface="+mj-lt"/>
              </a:rPr>
              <a:t> contracts and </a:t>
            </a:r>
            <a:r>
              <a:rPr lang="en-GB" b="1" dirty="0" smtClean="0">
                <a:solidFill>
                  <a:schemeClr val="bg2">
                    <a:lumMod val="25000"/>
                  </a:schemeClr>
                </a:solidFill>
                <a:latin typeface="+mj-lt"/>
              </a:rPr>
              <a:t>obligations to </a:t>
            </a:r>
            <a:r>
              <a:rPr lang="en-GB" b="1" dirty="0">
                <a:solidFill>
                  <a:schemeClr val="bg2">
                    <a:lumMod val="25000"/>
                  </a:schemeClr>
                </a:solidFill>
                <a:latin typeface="+mj-lt"/>
              </a:rPr>
              <a:t>the </a:t>
            </a:r>
            <a:r>
              <a:rPr lang="en-GB" b="1" dirty="0" smtClean="0">
                <a:solidFill>
                  <a:schemeClr val="bg2">
                    <a:lumMod val="25000"/>
                  </a:schemeClr>
                </a:solidFill>
                <a:latin typeface="+mj-lt"/>
              </a:rPr>
              <a:t>customers of </a:t>
            </a:r>
            <a:r>
              <a:rPr lang="en-GB" b="1" dirty="0" err="1" smtClean="0">
                <a:solidFill>
                  <a:schemeClr val="bg2">
                    <a:lumMod val="25000"/>
                  </a:schemeClr>
                </a:solidFill>
                <a:latin typeface="+mj-lt"/>
              </a:rPr>
              <a:t>Dunarit</a:t>
            </a:r>
            <a:r>
              <a:rPr lang="en-GB" b="1" dirty="0" smtClean="0">
                <a:solidFill>
                  <a:schemeClr val="bg2">
                    <a:lumMod val="25000"/>
                  </a:schemeClr>
                </a:solidFill>
                <a:latin typeface="+mj-lt"/>
              </a:rPr>
              <a:t> and </a:t>
            </a:r>
            <a:r>
              <a:rPr lang="en-GB" b="1" dirty="0" err="1" smtClean="0">
                <a:solidFill>
                  <a:schemeClr val="bg2">
                    <a:lumMod val="25000"/>
                  </a:schemeClr>
                </a:solidFill>
                <a:latin typeface="+mj-lt"/>
              </a:rPr>
              <a:t>Avionams</a:t>
            </a:r>
            <a:endParaRPr lang="fr-FR" b="1" dirty="0">
              <a:solidFill>
                <a:schemeClr val="bg2">
                  <a:lumMod val="25000"/>
                </a:schemeClr>
              </a:solidFill>
              <a:latin typeface="+mj-lt"/>
            </a:endParaRPr>
          </a:p>
          <a:p>
            <a:pPr lvl="1"/>
            <a:r>
              <a:rPr lang="en-GB" dirty="0">
                <a:solidFill>
                  <a:schemeClr val="bg2">
                    <a:lumMod val="25000"/>
                  </a:schemeClr>
                </a:solidFill>
                <a:latin typeface="+mj-lt"/>
              </a:rPr>
              <a:t>To </a:t>
            </a:r>
            <a:r>
              <a:rPr lang="en-GB" b="1" dirty="0">
                <a:solidFill>
                  <a:schemeClr val="bg2">
                    <a:lumMod val="25000"/>
                  </a:schemeClr>
                </a:solidFill>
                <a:latin typeface="+mj-lt"/>
              </a:rPr>
              <a:t>take care of the 4,500 people working </a:t>
            </a:r>
            <a:r>
              <a:rPr lang="en-GB" dirty="0">
                <a:solidFill>
                  <a:schemeClr val="bg2">
                    <a:lumMod val="25000"/>
                  </a:schemeClr>
                </a:solidFill>
                <a:latin typeface="+mj-lt"/>
              </a:rPr>
              <a:t>in various the companies involved in the project</a:t>
            </a:r>
            <a:endParaRPr lang="fr-FR" dirty="0">
              <a:solidFill>
                <a:schemeClr val="bg2">
                  <a:lumMod val="25000"/>
                </a:schemeClr>
              </a:solidFill>
              <a:latin typeface="+mj-lt"/>
            </a:endParaRPr>
          </a:p>
          <a:p>
            <a:pPr lvl="1"/>
            <a:r>
              <a:rPr lang="en-GB" dirty="0">
                <a:solidFill>
                  <a:schemeClr val="bg2">
                    <a:lumMod val="25000"/>
                  </a:schemeClr>
                </a:solidFill>
                <a:latin typeface="+mj-lt"/>
              </a:rPr>
              <a:t>To treat fairly and properly the financing banks and other stakeholders</a:t>
            </a:r>
          </a:p>
          <a:p>
            <a:pPr lvl="1"/>
            <a:r>
              <a:rPr lang="en-GB" dirty="0">
                <a:solidFill>
                  <a:schemeClr val="bg2">
                    <a:lumMod val="25000"/>
                  </a:schemeClr>
                </a:solidFill>
                <a:latin typeface="+mj-lt"/>
              </a:rPr>
              <a:t>To see </a:t>
            </a:r>
            <a:r>
              <a:rPr lang="en-GB" b="1" dirty="0">
                <a:solidFill>
                  <a:schemeClr val="bg2">
                    <a:lumMod val="25000"/>
                  </a:schemeClr>
                </a:solidFill>
                <a:latin typeface="+mj-lt"/>
              </a:rPr>
              <a:t>Bulgaria and its economy benefit from stability and growth at some of its largest </a:t>
            </a:r>
            <a:r>
              <a:rPr lang="en-GB" b="1" dirty="0" smtClean="0">
                <a:solidFill>
                  <a:schemeClr val="bg2">
                    <a:lumMod val="25000"/>
                  </a:schemeClr>
                </a:solidFill>
                <a:latin typeface="+mj-lt"/>
              </a:rPr>
              <a:t>companies.</a:t>
            </a:r>
            <a:endParaRPr lang="fr-FR" b="1" dirty="0">
              <a:solidFill>
                <a:schemeClr val="bg2">
                  <a:lumMod val="25000"/>
                </a:schemeClr>
              </a:solidFill>
              <a:latin typeface="+mj-lt"/>
            </a:endParaRPr>
          </a:p>
          <a:p>
            <a:pPr lvl="1"/>
            <a:endParaRPr lang="fr-FR" dirty="0">
              <a:solidFill>
                <a:schemeClr val="bg2">
                  <a:lumMod val="25000"/>
                </a:schemeClr>
              </a:solidFill>
              <a:latin typeface="+mj-lt"/>
            </a:endParaRPr>
          </a:p>
        </p:txBody>
      </p:sp>
      <p:sp>
        <p:nvSpPr>
          <p:cNvPr id="4" name="Espace réservé du numéro de diapositive 3"/>
          <p:cNvSpPr>
            <a:spLocks noGrp="1"/>
          </p:cNvSpPr>
          <p:nvPr>
            <p:ph type="sldNum" sz="quarter" idx="12"/>
          </p:nvPr>
        </p:nvSpPr>
        <p:spPr/>
        <p:txBody>
          <a:bodyPr/>
          <a:lstStyle/>
          <a:p>
            <a:fld id="{937B080C-FE5C-41A2-A9A6-80DA7D169A72}" type="slidenum">
              <a:rPr lang="fr-FR" smtClean="0"/>
              <a:pPr/>
              <a:t>25</a:t>
            </a:fld>
            <a:endParaRPr lang="fr-FR"/>
          </a:p>
        </p:txBody>
      </p:sp>
      <p:sp>
        <p:nvSpPr>
          <p:cNvPr id="7" name="Espace réservé du pied de page 6"/>
          <p:cNvSpPr txBox="1">
            <a:spLocks/>
          </p:cNvSpPr>
          <p:nvPr/>
        </p:nvSpPr>
        <p:spPr>
          <a:xfrm>
            <a:off x="222738" y="6105516"/>
            <a:ext cx="11840307" cy="557345"/>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fr-FR" dirty="0" smtClean="0"/>
              <a:t> </a:t>
            </a:r>
          </a:p>
          <a:p>
            <a:pPr algn="l"/>
            <a:r>
              <a:rPr lang="fr-FR" dirty="0" smtClean="0"/>
              <a:t> </a:t>
            </a:r>
          </a:p>
          <a:p>
            <a:pPr algn="l"/>
            <a:r>
              <a:rPr lang="fr-FR" dirty="0" smtClean="0"/>
              <a:t> </a:t>
            </a:r>
          </a:p>
          <a:p>
            <a:pPr algn="l"/>
            <a:r>
              <a:rPr lang="en-US" dirty="0" smtClean="0"/>
              <a:t>Press contact: M. Pascal Irastorza 	</a:t>
            </a:r>
            <a:r>
              <a:rPr lang="fr-FR" dirty="0" smtClean="0"/>
              <a:t>Tel: +359 8 76 17 74 44 	E-mail: </a:t>
            </a:r>
            <a:r>
              <a:rPr lang="fr-FR" u="sng" dirty="0" smtClean="0">
                <a:hlinkClick r:id="rId2"/>
              </a:rPr>
              <a:t>press.contact@lic33.com</a:t>
            </a:r>
            <a:endParaRPr lang="fr-FR" dirty="0" smtClean="0"/>
          </a:p>
          <a:p>
            <a:endParaRPr lang="fr-FR" dirty="0"/>
          </a:p>
        </p:txBody>
      </p:sp>
      <p:pic>
        <p:nvPicPr>
          <p:cNvPr id="8" name="Image 7"/>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169" y="0"/>
            <a:ext cx="12245138" cy="1336431"/>
          </a:xfrm>
          <a:prstGeom prst="rect">
            <a:avLst/>
          </a:prstGeom>
        </p:spPr>
      </p:pic>
    </p:spTree>
    <p:extLst>
      <p:ext uri="{BB962C8B-B14F-4D97-AF65-F5344CB8AC3E}">
        <p14:creationId xmlns:p14="http://schemas.microsoft.com/office/powerpoint/2010/main" xmlns="" val="14732339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buNone/>
            </a:pPr>
            <a:r>
              <a:rPr lang="en-GB" sz="2000" b="1" u="sng" dirty="0" smtClean="0">
                <a:solidFill>
                  <a:schemeClr val="bg2">
                    <a:lumMod val="25000"/>
                  </a:schemeClr>
                </a:solidFill>
                <a:latin typeface="+mj-lt"/>
              </a:rPr>
              <a:t>Press Contact:</a:t>
            </a:r>
          </a:p>
          <a:p>
            <a:pPr marL="0" indent="0">
              <a:buNone/>
            </a:pPr>
            <a:r>
              <a:rPr lang="en-US" sz="2000" dirty="0" smtClean="0">
                <a:solidFill>
                  <a:schemeClr val="bg2">
                    <a:lumMod val="25000"/>
                  </a:schemeClr>
                </a:solidFill>
                <a:latin typeface="+mj-lt"/>
              </a:rPr>
              <a:t>M</a:t>
            </a:r>
            <a:r>
              <a:rPr lang="en-US" sz="2000" dirty="0">
                <a:solidFill>
                  <a:schemeClr val="bg2">
                    <a:lumMod val="25000"/>
                  </a:schemeClr>
                </a:solidFill>
                <a:latin typeface="+mj-lt"/>
              </a:rPr>
              <a:t>. Pascal Irastorza 	</a:t>
            </a:r>
            <a:endParaRPr lang="en-US" sz="2000" dirty="0" smtClean="0">
              <a:solidFill>
                <a:schemeClr val="bg2">
                  <a:lumMod val="25000"/>
                </a:schemeClr>
              </a:solidFill>
              <a:latin typeface="+mj-lt"/>
            </a:endParaRPr>
          </a:p>
          <a:p>
            <a:pPr marL="0" indent="0">
              <a:buNone/>
            </a:pPr>
            <a:r>
              <a:rPr lang="fr-FR" sz="2000" dirty="0" smtClean="0">
                <a:solidFill>
                  <a:schemeClr val="bg2">
                    <a:lumMod val="25000"/>
                  </a:schemeClr>
                </a:solidFill>
                <a:latin typeface="+mj-lt"/>
              </a:rPr>
              <a:t>Tel</a:t>
            </a:r>
            <a:r>
              <a:rPr lang="fr-FR" sz="2000" dirty="0">
                <a:solidFill>
                  <a:schemeClr val="bg2">
                    <a:lumMod val="25000"/>
                  </a:schemeClr>
                </a:solidFill>
                <a:latin typeface="+mj-lt"/>
              </a:rPr>
              <a:t>: +359 8 76 17 74 44 	</a:t>
            </a:r>
            <a:endParaRPr lang="fr-FR" sz="2000" dirty="0" smtClean="0">
              <a:solidFill>
                <a:schemeClr val="bg2">
                  <a:lumMod val="25000"/>
                </a:schemeClr>
              </a:solidFill>
              <a:latin typeface="+mj-lt"/>
            </a:endParaRPr>
          </a:p>
          <a:p>
            <a:pPr marL="0" indent="0">
              <a:buNone/>
            </a:pPr>
            <a:r>
              <a:rPr lang="fr-FR" sz="2000" dirty="0" smtClean="0">
                <a:solidFill>
                  <a:schemeClr val="bg2">
                    <a:lumMod val="25000"/>
                  </a:schemeClr>
                </a:solidFill>
                <a:latin typeface="+mj-lt"/>
              </a:rPr>
              <a:t>E-mail</a:t>
            </a:r>
            <a:r>
              <a:rPr lang="fr-FR" sz="2000" dirty="0">
                <a:solidFill>
                  <a:schemeClr val="bg2">
                    <a:lumMod val="25000"/>
                  </a:schemeClr>
                </a:solidFill>
                <a:latin typeface="+mj-lt"/>
              </a:rPr>
              <a:t>: </a:t>
            </a:r>
            <a:r>
              <a:rPr lang="fr-FR" sz="2000" u="sng" dirty="0" smtClean="0">
                <a:solidFill>
                  <a:schemeClr val="bg2">
                    <a:lumMod val="25000"/>
                  </a:schemeClr>
                </a:solidFill>
                <a:latin typeface="+mj-lt"/>
                <a:hlinkClick r:id="rId2"/>
              </a:rPr>
              <a:t>press.contact@lic33.com</a:t>
            </a:r>
            <a:endParaRPr lang="fr-FR" sz="2000" u="sng" dirty="0" smtClean="0">
              <a:solidFill>
                <a:schemeClr val="bg2">
                  <a:lumMod val="25000"/>
                </a:schemeClr>
              </a:solidFill>
              <a:latin typeface="+mj-lt"/>
            </a:endParaRPr>
          </a:p>
          <a:p>
            <a:pPr marL="0" indent="0">
              <a:buNone/>
            </a:pPr>
            <a:endParaRPr lang="fr-FR" sz="2000" u="sng" dirty="0">
              <a:solidFill>
                <a:schemeClr val="bg2">
                  <a:lumMod val="25000"/>
                </a:schemeClr>
              </a:solidFill>
              <a:latin typeface="+mj-lt"/>
            </a:endParaRPr>
          </a:p>
          <a:p>
            <a:pPr marL="0" indent="0">
              <a:buNone/>
            </a:pPr>
            <a:r>
              <a:rPr lang="fr-FR" sz="2000" b="1" u="sng" dirty="0" smtClean="0">
                <a:solidFill>
                  <a:schemeClr val="bg2">
                    <a:lumMod val="25000"/>
                  </a:schemeClr>
                </a:solidFill>
                <a:latin typeface="+mj-lt"/>
              </a:rPr>
              <a:t>Local Press contact:</a:t>
            </a:r>
          </a:p>
          <a:p>
            <a:pPr marL="0" indent="0">
              <a:buNone/>
            </a:pPr>
            <a:r>
              <a:rPr lang="fr-FR" sz="1800" dirty="0" err="1" smtClean="0">
                <a:solidFill>
                  <a:schemeClr val="bg2">
                    <a:lumMod val="25000"/>
                  </a:schemeClr>
                </a:solidFill>
                <a:latin typeface="+mj-lt"/>
              </a:rPr>
              <a:t>Janev&amp;Janev</a:t>
            </a:r>
            <a:r>
              <a:rPr lang="fr-FR" sz="1800" dirty="0" smtClean="0">
                <a:solidFill>
                  <a:schemeClr val="bg2">
                    <a:lumMod val="25000"/>
                  </a:schemeClr>
                </a:solidFill>
                <a:latin typeface="+mj-lt"/>
              </a:rPr>
              <a:t> PR Agency</a:t>
            </a:r>
          </a:p>
          <a:p>
            <a:pPr marL="0" indent="0">
              <a:buNone/>
            </a:pPr>
            <a:r>
              <a:rPr lang="fr-FR" sz="1800" dirty="0" smtClean="0">
                <a:solidFill>
                  <a:schemeClr val="bg2">
                    <a:lumMod val="25000"/>
                  </a:schemeClr>
                </a:solidFill>
                <a:latin typeface="+mj-lt"/>
              </a:rPr>
              <a:t>Tel: +359 2 87 00 519</a:t>
            </a:r>
          </a:p>
          <a:p>
            <a:pPr marL="0" indent="0">
              <a:buNone/>
            </a:pPr>
            <a:r>
              <a:rPr lang="fr-FR" sz="1800" dirty="0" smtClean="0">
                <a:solidFill>
                  <a:schemeClr val="bg2">
                    <a:lumMod val="25000"/>
                  </a:schemeClr>
                </a:solidFill>
                <a:latin typeface="+mj-lt"/>
              </a:rPr>
              <a:t>E-mail: tianev@janev-janev.com</a:t>
            </a:r>
            <a:endParaRPr lang="fr-FR" sz="1800" dirty="0">
              <a:solidFill>
                <a:schemeClr val="bg2">
                  <a:lumMod val="25000"/>
                </a:schemeClr>
              </a:solidFill>
              <a:latin typeface="+mj-lt"/>
            </a:endParaRPr>
          </a:p>
          <a:p>
            <a:pPr marL="0" indent="0">
              <a:buNone/>
            </a:pPr>
            <a:endParaRPr lang="en-GB" sz="1800" b="1" u="sng" dirty="0">
              <a:solidFill>
                <a:schemeClr val="bg2">
                  <a:lumMod val="25000"/>
                </a:schemeClr>
              </a:solidFill>
              <a:latin typeface="+mj-lt"/>
            </a:endParaRPr>
          </a:p>
          <a:p>
            <a:pPr marL="0" indent="0">
              <a:buNone/>
            </a:pPr>
            <a:endParaRPr lang="en-GB" sz="2400" b="1" u="sng" dirty="0" smtClean="0">
              <a:solidFill>
                <a:schemeClr val="bg2">
                  <a:lumMod val="25000"/>
                </a:schemeClr>
              </a:solidFill>
              <a:latin typeface="+mj-lt"/>
            </a:endParaRPr>
          </a:p>
          <a:p>
            <a:pPr marL="0" indent="0">
              <a:buNone/>
            </a:pPr>
            <a:endParaRPr lang="en-GB" sz="2000" b="1" u="sng" dirty="0" smtClean="0">
              <a:solidFill>
                <a:schemeClr val="bg2">
                  <a:lumMod val="25000"/>
                </a:schemeClr>
              </a:solidFill>
              <a:latin typeface="+mj-lt"/>
            </a:endParaRPr>
          </a:p>
        </p:txBody>
      </p:sp>
      <p:sp>
        <p:nvSpPr>
          <p:cNvPr id="4" name="Espace réservé du numéro de diapositive 3"/>
          <p:cNvSpPr>
            <a:spLocks noGrp="1"/>
          </p:cNvSpPr>
          <p:nvPr>
            <p:ph type="sldNum" sz="quarter" idx="12"/>
          </p:nvPr>
        </p:nvSpPr>
        <p:spPr/>
        <p:txBody>
          <a:bodyPr/>
          <a:lstStyle/>
          <a:p>
            <a:fld id="{937B080C-FE5C-41A2-A9A6-80DA7D169A72}" type="slidenum">
              <a:rPr lang="fr-FR" smtClean="0"/>
              <a:pPr/>
              <a:t>26</a:t>
            </a:fld>
            <a:endParaRPr lang="fr-FR"/>
          </a:p>
        </p:txBody>
      </p:sp>
      <p:sp>
        <p:nvSpPr>
          <p:cNvPr id="7" name="Espace réservé du pied de page 6"/>
          <p:cNvSpPr>
            <a:spLocks noGrp="1"/>
          </p:cNvSpPr>
          <p:nvPr>
            <p:ph type="ftr" sz="quarter" idx="11"/>
          </p:nvPr>
        </p:nvSpPr>
        <p:spPr>
          <a:xfrm>
            <a:off x="222738" y="6105516"/>
            <a:ext cx="11840307" cy="557345"/>
          </a:xfrm>
        </p:spPr>
        <p:txBody>
          <a:bodyPr/>
          <a:lstStyle/>
          <a:p>
            <a:pPr algn="l"/>
            <a:r>
              <a:rPr lang="fr-FR" dirty="0"/>
              <a:t> </a:t>
            </a:r>
          </a:p>
          <a:p>
            <a:pPr algn="l"/>
            <a:r>
              <a:rPr lang="fr-FR" dirty="0"/>
              <a:t> </a:t>
            </a:r>
          </a:p>
          <a:p>
            <a:pPr algn="l"/>
            <a:r>
              <a:rPr lang="fr-FR" dirty="0"/>
              <a:t> </a:t>
            </a:r>
          </a:p>
          <a:p>
            <a:pPr algn="l"/>
            <a:r>
              <a:rPr lang="en-US" dirty="0" smtClean="0"/>
              <a:t>Press </a:t>
            </a:r>
            <a:r>
              <a:rPr lang="en-US" dirty="0"/>
              <a:t>contact: M. Pascal Irastorza </a:t>
            </a:r>
            <a:r>
              <a:rPr lang="en-US" dirty="0" smtClean="0"/>
              <a:t>	</a:t>
            </a:r>
            <a:r>
              <a:rPr lang="fr-FR" dirty="0" smtClean="0"/>
              <a:t>Tel</a:t>
            </a:r>
            <a:r>
              <a:rPr lang="fr-FR" dirty="0"/>
              <a:t>: +359 8 76 17 74 44 </a:t>
            </a:r>
            <a:r>
              <a:rPr lang="fr-FR" dirty="0" smtClean="0"/>
              <a:t>	E-mail</a:t>
            </a:r>
            <a:r>
              <a:rPr lang="fr-FR" dirty="0"/>
              <a:t>: </a:t>
            </a:r>
            <a:r>
              <a:rPr lang="fr-FR" u="sng" dirty="0">
                <a:hlinkClick r:id="rId2"/>
              </a:rPr>
              <a:t>press.contact@lic33.com</a:t>
            </a:r>
            <a:endParaRPr lang="fr-FR" dirty="0"/>
          </a:p>
          <a:p>
            <a:endParaRPr lang="fr-FR" dirty="0"/>
          </a:p>
        </p:txBody>
      </p:sp>
      <p:pic>
        <p:nvPicPr>
          <p:cNvPr id="9" name="Imag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169" y="0"/>
            <a:ext cx="12245138" cy="1336431"/>
          </a:xfrm>
          <a:prstGeom prst="rect">
            <a:avLst/>
          </a:prstGeom>
        </p:spPr>
      </p:pic>
    </p:spTree>
    <p:extLst>
      <p:ext uri="{BB962C8B-B14F-4D97-AF65-F5344CB8AC3E}">
        <p14:creationId xmlns:p14="http://schemas.microsoft.com/office/powerpoint/2010/main" xmlns="" val="37416676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587265"/>
            <a:ext cx="10515600" cy="4589698"/>
          </a:xfrm>
        </p:spPr>
        <p:txBody>
          <a:bodyPr>
            <a:normAutofit/>
          </a:bodyPr>
          <a:lstStyle/>
          <a:p>
            <a:pPr marL="0" indent="0">
              <a:buNone/>
            </a:pPr>
            <a:r>
              <a:rPr lang="en-US" sz="2400" b="1" u="sng" dirty="0" smtClean="0">
                <a:solidFill>
                  <a:schemeClr val="bg2">
                    <a:lumMod val="25000"/>
                  </a:schemeClr>
                </a:solidFill>
                <a:latin typeface="+mj-lt"/>
              </a:rPr>
              <a:t>Transaction Summary</a:t>
            </a:r>
          </a:p>
          <a:p>
            <a:pPr marL="0" indent="0">
              <a:buNone/>
            </a:pPr>
            <a:endParaRPr lang="en-US" sz="2400" b="1" u="sng" dirty="0" smtClean="0">
              <a:solidFill>
                <a:schemeClr val="bg2">
                  <a:lumMod val="25000"/>
                </a:schemeClr>
              </a:solidFill>
              <a:latin typeface="+mj-lt"/>
            </a:endParaRPr>
          </a:p>
          <a:p>
            <a:pPr lvl="0"/>
            <a:r>
              <a:rPr lang="en-US" sz="2000" dirty="0" smtClean="0">
                <a:solidFill>
                  <a:schemeClr val="bg2">
                    <a:lumMod val="25000"/>
                  </a:schemeClr>
                </a:solidFill>
                <a:latin typeface="+mj-lt"/>
              </a:rPr>
              <a:t>LIC33 group of companies has entered into a transaction to acquire some of the </a:t>
            </a:r>
            <a:r>
              <a:rPr lang="en-US" sz="2000" dirty="0">
                <a:solidFill>
                  <a:schemeClr val="bg2">
                    <a:lumMod val="25000"/>
                  </a:schemeClr>
                </a:solidFill>
                <a:latin typeface="+mj-lt"/>
              </a:rPr>
              <a:t>non-banking assets </a:t>
            </a:r>
            <a:r>
              <a:rPr lang="en-US" sz="2000" dirty="0" smtClean="0">
                <a:solidFill>
                  <a:schemeClr val="bg2">
                    <a:lumMod val="25000"/>
                  </a:schemeClr>
                </a:solidFill>
                <a:latin typeface="+mj-lt"/>
              </a:rPr>
              <a:t>of the Seller;</a:t>
            </a:r>
            <a:endParaRPr lang="en-US" sz="2000" dirty="0">
              <a:solidFill>
                <a:schemeClr val="bg2">
                  <a:lumMod val="25000"/>
                </a:schemeClr>
              </a:solidFill>
              <a:latin typeface="+mj-lt"/>
            </a:endParaRPr>
          </a:p>
          <a:p>
            <a:pPr lvl="0"/>
            <a:r>
              <a:rPr lang="en-US" sz="2000" dirty="0">
                <a:solidFill>
                  <a:schemeClr val="bg2">
                    <a:lumMod val="25000"/>
                  </a:schemeClr>
                </a:solidFill>
                <a:latin typeface="+mj-lt"/>
              </a:rPr>
              <a:t>The primary company is </a:t>
            </a:r>
            <a:r>
              <a:rPr lang="en-US" sz="2000" dirty="0" err="1">
                <a:solidFill>
                  <a:schemeClr val="bg2">
                    <a:lumMod val="25000"/>
                  </a:schemeClr>
                </a:solidFill>
                <a:latin typeface="+mj-lt"/>
              </a:rPr>
              <a:t>Vivacom</a:t>
            </a:r>
            <a:r>
              <a:rPr lang="en-US" sz="2000" dirty="0">
                <a:solidFill>
                  <a:schemeClr val="bg2">
                    <a:lumMod val="25000"/>
                  </a:schemeClr>
                </a:solidFill>
                <a:latin typeface="+mj-lt"/>
              </a:rPr>
              <a:t>, the leading telecom company in </a:t>
            </a:r>
            <a:r>
              <a:rPr lang="en-US" sz="2000" dirty="0" smtClean="0">
                <a:solidFill>
                  <a:schemeClr val="bg2">
                    <a:lumMod val="25000"/>
                  </a:schemeClr>
                </a:solidFill>
                <a:latin typeface="+mj-lt"/>
              </a:rPr>
              <a:t>Bulgaria;</a:t>
            </a:r>
            <a:endParaRPr lang="en-US" sz="2000" dirty="0">
              <a:solidFill>
                <a:schemeClr val="bg2">
                  <a:lumMod val="25000"/>
                </a:schemeClr>
              </a:solidFill>
              <a:latin typeface="+mj-lt"/>
            </a:endParaRPr>
          </a:p>
          <a:p>
            <a:pPr lvl="0"/>
            <a:r>
              <a:rPr lang="en-US" sz="2000" dirty="0">
                <a:solidFill>
                  <a:schemeClr val="bg2">
                    <a:lumMod val="25000"/>
                  </a:schemeClr>
                </a:solidFill>
                <a:latin typeface="+mj-lt"/>
              </a:rPr>
              <a:t>T</a:t>
            </a:r>
            <a:r>
              <a:rPr lang="en-US" sz="2000" dirty="0" smtClean="0">
                <a:solidFill>
                  <a:schemeClr val="bg2">
                    <a:lumMod val="25000"/>
                  </a:schemeClr>
                </a:solidFill>
                <a:latin typeface="+mj-lt"/>
              </a:rPr>
              <a:t>he </a:t>
            </a:r>
            <a:r>
              <a:rPr lang="en-US" sz="2000" dirty="0">
                <a:solidFill>
                  <a:schemeClr val="bg2">
                    <a:lumMod val="25000"/>
                  </a:schemeClr>
                </a:solidFill>
                <a:latin typeface="+mj-lt"/>
              </a:rPr>
              <a:t>consideration consists of assuming ~900 </a:t>
            </a:r>
            <a:r>
              <a:rPr lang="en-US" sz="2000" dirty="0" err="1">
                <a:solidFill>
                  <a:schemeClr val="bg2">
                    <a:lumMod val="25000"/>
                  </a:schemeClr>
                </a:solidFill>
                <a:latin typeface="+mj-lt"/>
              </a:rPr>
              <a:t>mln</a:t>
            </a:r>
            <a:r>
              <a:rPr lang="en-US" sz="2000" dirty="0">
                <a:solidFill>
                  <a:schemeClr val="bg2">
                    <a:lumMod val="25000"/>
                  </a:schemeClr>
                </a:solidFill>
                <a:latin typeface="+mj-lt"/>
              </a:rPr>
              <a:t> EUR of debts across the </a:t>
            </a:r>
            <a:r>
              <a:rPr lang="en-US" sz="2000" dirty="0" smtClean="0">
                <a:solidFill>
                  <a:schemeClr val="bg2">
                    <a:lumMod val="25000"/>
                  </a:schemeClr>
                </a:solidFill>
                <a:latin typeface="+mj-lt"/>
              </a:rPr>
              <a:t>structure;</a:t>
            </a:r>
            <a:endParaRPr lang="en-US" sz="2000" dirty="0">
              <a:solidFill>
                <a:schemeClr val="bg2">
                  <a:lumMod val="25000"/>
                </a:schemeClr>
              </a:solidFill>
              <a:latin typeface="+mj-lt"/>
            </a:endParaRPr>
          </a:p>
          <a:p>
            <a:pPr lvl="0"/>
            <a:r>
              <a:rPr lang="en-US" sz="2000" dirty="0">
                <a:solidFill>
                  <a:schemeClr val="bg2">
                    <a:lumMod val="25000"/>
                  </a:schemeClr>
                </a:solidFill>
                <a:latin typeface="+mj-lt"/>
              </a:rPr>
              <a:t>The transaction </a:t>
            </a:r>
            <a:r>
              <a:rPr lang="en-US" sz="2000" dirty="0" smtClean="0">
                <a:solidFill>
                  <a:schemeClr val="bg2">
                    <a:lumMod val="25000"/>
                  </a:schemeClr>
                </a:solidFill>
                <a:latin typeface="+mj-lt"/>
              </a:rPr>
              <a:t>still requires </a:t>
            </a:r>
            <a:r>
              <a:rPr lang="en-US" sz="2000" dirty="0">
                <a:solidFill>
                  <a:schemeClr val="bg2">
                    <a:lumMod val="25000"/>
                  </a:schemeClr>
                </a:solidFill>
                <a:latin typeface="+mj-lt"/>
              </a:rPr>
              <a:t>the relevant regulatory </a:t>
            </a:r>
            <a:r>
              <a:rPr lang="en-US" sz="2000" dirty="0" smtClean="0">
                <a:solidFill>
                  <a:schemeClr val="bg2">
                    <a:lumMod val="25000"/>
                  </a:schemeClr>
                </a:solidFill>
                <a:latin typeface="+mj-lt"/>
              </a:rPr>
              <a:t>approvals;</a:t>
            </a:r>
            <a:endParaRPr lang="en-US" sz="2000" dirty="0">
              <a:solidFill>
                <a:schemeClr val="bg2">
                  <a:lumMod val="25000"/>
                </a:schemeClr>
              </a:solidFill>
              <a:latin typeface="+mj-lt"/>
            </a:endParaRPr>
          </a:p>
          <a:p>
            <a:pPr lvl="0"/>
            <a:r>
              <a:rPr lang="en-US" sz="2000" dirty="0" smtClean="0">
                <a:solidFill>
                  <a:schemeClr val="bg2">
                    <a:lumMod val="25000"/>
                  </a:schemeClr>
                </a:solidFill>
                <a:latin typeface="+mj-lt"/>
              </a:rPr>
              <a:t>Our approach:</a:t>
            </a:r>
            <a:endParaRPr lang="en-US" sz="2000" dirty="0">
              <a:solidFill>
                <a:schemeClr val="bg2">
                  <a:lumMod val="25000"/>
                </a:schemeClr>
              </a:solidFill>
              <a:latin typeface="+mj-lt"/>
            </a:endParaRPr>
          </a:p>
          <a:p>
            <a:pPr lvl="1"/>
            <a:r>
              <a:rPr lang="en-US" sz="2000" b="1" dirty="0" smtClean="0">
                <a:solidFill>
                  <a:schemeClr val="bg2">
                    <a:lumMod val="25000"/>
                  </a:schemeClr>
                </a:solidFill>
                <a:latin typeface="+mj-lt"/>
              </a:rPr>
              <a:t>Acquisition transparency –</a:t>
            </a:r>
            <a:r>
              <a:rPr lang="en-US" sz="2000" dirty="0" smtClean="0">
                <a:solidFill>
                  <a:schemeClr val="bg2">
                    <a:lumMod val="25000"/>
                  </a:schemeClr>
                </a:solidFill>
                <a:latin typeface="+mj-lt"/>
              </a:rPr>
              <a:t>provide a transparent legal restructuring;</a:t>
            </a:r>
            <a:endParaRPr lang="en-US" sz="2000" dirty="0">
              <a:solidFill>
                <a:schemeClr val="bg2">
                  <a:lumMod val="25000"/>
                </a:schemeClr>
              </a:solidFill>
              <a:latin typeface="+mj-lt"/>
            </a:endParaRPr>
          </a:p>
          <a:p>
            <a:pPr lvl="1"/>
            <a:r>
              <a:rPr lang="en-US" sz="2000" b="1" dirty="0" smtClean="0">
                <a:solidFill>
                  <a:schemeClr val="bg2">
                    <a:lumMod val="25000"/>
                  </a:schemeClr>
                </a:solidFill>
                <a:latin typeface="+mj-lt"/>
              </a:rPr>
              <a:t>Honor and refinance </a:t>
            </a:r>
            <a:r>
              <a:rPr lang="en-US" sz="2000" dirty="0" smtClean="0">
                <a:solidFill>
                  <a:schemeClr val="bg2">
                    <a:lumMod val="25000"/>
                  </a:schemeClr>
                </a:solidFill>
                <a:latin typeface="+mj-lt"/>
              </a:rPr>
              <a:t>of obligations </a:t>
            </a:r>
            <a:r>
              <a:rPr lang="en-US" sz="2000" dirty="0">
                <a:solidFill>
                  <a:schemeClr val="bg2">
                    <a:lumMod val="25000"/>
                  </a:schemeClr>
                </a:solidFill>
                <a:latin typeface="+mj-lt"/>
              </a:rPr>
              <a:t>that are </a:t>
            </a:r>
            <a:r>
              <a:rPr lang="en-US" sz="2000" dirty="0" smtClean="0">
                <a:solidFill>
                  <a:schemeClr val="bg2">
                    <a:lumMod val="25000"/>
                  </a:schemeClr>
                </a:solidFill>
                <a:latin typeface="+mj-lt"/>
              </a:rPr>
              <a:t>due;</a:t>
            </a:r>
            <a:endParaRPr lang="en-US" sz="2000" dirty="0">
              <a:solidFill>
                <a:schemeClr val="bg2">
                  <a:lumMod val="25000"/>
                </a:schemeClr>
              </a:solidFill>
              <a:latin typeface="+mj-lt"/>
            </a:endParaRPr>
          </a:p>
          <a:p>
            <a:pPr lvl="1"/>
            <a:r>
              <a:rPr lang="en-US" sz="2000" b="1" dirty="0">
                <a:solidFill>
                  <a:schemeClr val="bg2">
                    <a:lumMod val="25000"/>
                  </a:schemeClr>
                </a:solidFill>
                <a:latin typeface="+mj-lt"/>
              </a:rPr>
              <a:t>Reinvest </a:t>
            </a:r>
            <a:r>
              <a:rPr lang="en-US" sz="2000" dirty="0">
                <a:solidFill>
                  <a:schemeClr val="bg2">
                    <a:lumMod val="25000"/>
                  </a:schemeClr>
                </a:solidFill>
                <a:latin typeface="+mj-lt"/>
              </a:rPr>
              <a:t>profits to fuel </a:t>
            </a:r>
            <a:r>
              <a:rPr lang="en-US" sz="2000" dirty="0" smtClean="0">
                <a:solidFill>
                  <a:schemeClr val="bg2">
                    <a:lumMod val="25000"/>
                  </a:schemeClr>
                </a:solidFill>
                <a:latin typeface="+mj-lt"/>
              </a:rPr>
              <a:t>growth.</a:t>
            </a:r>
            <a:endParaRPr lang="en-US" sz="2000" dirty="0">
              <a:solidFill>
                <a:schemeClr val="bg2">
                  <a:lumMod val="25000"/>
                </a:schemeClr>
              </a:solidFill>
              <a:latin typeface="+mj-lt"/>
            </a:endParaRPr>
          </a:p>
        </p:txBody>
      </p:sp>
      <p:sp>
        <p:nvSpPr>
          <p:cNvPr id="4" name="Espace réservé du numéro de diapositive 3"/>
          <p:cNvSpPr>
            <a:spLocks noGrp="1"/>
          </p:cNvSpPr>
          <p:nvPr>
            <p:ph type="sldNum" sz="quarter" idx="12"/>
          </p:nvPr>
        </p:nvSpPr>
        <p:spPr/>
        <p:txBody>
          <a:bodyPr/>
          <a:lstStyle/>
          <a:p>
            <a:fld id="{937B080C-FE5C-41A2-A9A6-80DA7D169A72}" type="slidenum">
              <a:rPr lang="fr-FR" smtClean="0"/>
              <a:pPr/>
              <a:t>3</a:t>
            </a:fld>
            <a:endParaRPr lang="fr-FR"/>
          </a:p>
        </p:txBody>
      </p:sp>
      <p:sp>
        <p:nvSpPr>
          <p:cNvPr id="7" name="Espace réservé du pied de page 6"/>
          <p:cNvSpPr>
            <a:spLocks noGrp="1"/>
          </p:cNvSpPr>
          <p:nvPr>
            <p:ph type="ftr" sz="quarter" idx="11"/>
          </p:nvPr>
        </p:nvSpPr>
        <p:spPr>
          <a:xfrm>
            <a:off x="222738" y="6105516"/>
            <a:ext cx="11840307" cy="557345"/>
          </a:xfrm>
        </p:spPr>
        <p:txBody>
          <a:bodyPr/>
          <a:lstStyle/>
          <a:p>
            <a:pPr algn="l"/>
            <a:r>
              <a:rPr lang="fr-FR" dirty="0"/>
              <a:t> </a:t>
            </a:r>
          </a:p>
          <a:p>
            <a:pPr algn="l"/>
            <a:r>
              <a:rPr lang="fr-FR" dirty="0"/>
              <a:t> </a:t>
            </a:r>
          </a:p>
          <a:p>
            <a:pPr algn="l"/>
            <a:r>
              <a:rPr lang="fr-FR" dirty="0"/>
              <a:t> </a:t>
            </a:r>
          </a:p>
          <a:p>
            <a:pPr algn="l"/>
            <a:r>
              <a:rPr lang="en-US" dirty="0" smtClean="0"/>
              <a:t>Press </a:t>
            </a:r>
            <a:r>
              <a:rPr lang="en-US" dirty="0"/>
              <a:t>contact: M. Pascal Irastorza </a:t>
            </a:r>
            <a:r>
              <a:rPr lang="en-US" dirty="0" smtClean="0"/>
              <a:t>	</a:t>
            </a:r>
            <a:r>
              <a:rPr lang="fr-FR" dirty="0" smtClean="0"/>
              <a:t>Tel</a:t>
            </a:r>
            <a:r>
              <a:rPr lang="fr-FR" dirty="0"/>
              <a:t>: +359 8 76 17 74 44 </a:t>
            </a:r>
            <a:r>
              <a:rPr lang="fr-FR" dirty="0" smtClean="0"/>
              <a:t>	E-mail</a:t>
            </a:r>
            <a:r>
              <a:rPr lang="fr-FR" dirty="0"/>
              <a:t>: </a:t>
            </a:r>
            <a:r>
              <a:rPr lang="fr-FR" u="sng" dirty="0">
                <a:hlinkClick r:id="rId2"/>
              </a:rPr>
              <a:t>press.contact@lic33.com</a:t>
            </a:r>
            <a:endParaRPr lang="fr-FR" dirty="0"/>
          </a:p>
          <a:p>
            <a:endParaRPr lang="fr-FR" dirty="0"/>
          </a:p>
        </p:txBody>
      </p:sp>
      <p:pic>
        <p:nvPicPr>
          <p:cNvPr id="9" name="Imag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169" y="0"/>
            <a:ext cx="12245138" cy="1336431"/>
          </a:xfrm>
          <a:prstGeom prst="rect">
            <a:avLst/>
          </a:prstGeom>
        </p:spPr>
      </p:pic>
    </p:spTree>
    <p:extLst>
      <p:ext uri="{BB962C8B-B14F-4D97-AF65-F5344CB8AC3E}">
        <p14:creationId xmlns:p14="http://schemas.microsoft.com/office/powerpoint/2010/main" xmlns="" val="1399366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mage 19"/>
          <p:cNvPicPr>
            <a:picLocks noChangeAspect="1"/>
          </p:cNvPicPr>
          <p:nvPr/>
        </p:nvPicPr>
        <p:blipFill rotWithShape="1">
          <a:blip r:embed="rId2" cstate="print">
            <a:extLst>
              <a:ext uri="{28A0092B-C50C-407E-A947-70E740481C1C}">
                <a14:useLocalDpi xmlns:a14="http://schemas.microsoft.com/office/drawing/2010/main" xmlns="" val="0"/>
              </a:ext>
            </a:extLst>
          </a:blip>
          <a:srcRect t="24586" b="24694"/>
          <a:stretch/>
        </p:blipFill>
        <p:spPr>
          <a:xfrm>
            <a:off x="2618571" y="2633476"/>
            <a:ext cx="5878604" cy="953109"/>
          </a:xfrm>
          <a:prstGeom prst="rect">
            <a:avLst/>
          </a:prstGeom>
        </p:spPr>
      </p:pic>
      <p:pic>
        <p:nvPicPr>
          <p:cNvPr id="21" name="Image 20"/>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823207" y="3798686"/>
            <a:ext cx="1588477" cy="686670"/>
          </a:xfrm>
          <a:prstGeom prst="rect">
            <a:avLst/>
          </a:prstGeom>
        </p:spPr>
      </p:pic>
      <p:pic>
        <p:nvPicPr>
          <p:cNvPr id="22" name="Image 21"/>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3179679" y="3659834"/>
            <a:ext cx="2256692" cy="768496"/>
          </a:xfrm>
          <a:prstGeom prst="rect">
            <a:avLst/>
          </a:prstGeom>
        </p:spPr>
      </p:pic>
      <p:pic>
        <p:nvPicPr>
          <p:cNvPr id="23" name="Image 22"/>
          <p:cNvPicPr>
            <a:picLocks noChangeAspect="1"/>
          </p:cNvPicPr>
          <p:nvPr/>
        </p:nvPicPr>
        <p:blipFill rotWithShape="1">
          <a:blip r:embed="rId5" cstate="print">
            <a:extLst>
              <a:ext uri="{28A0092B-C50C-407E-A947-70E740481C1C}">
                <a14:useLocalDpi xmlns:a14="http://schemas.microsoft.com/office/drawing/2010/main" xmlns="" val="0"/>
              </a:ext>
            </a:extLst>
          </a:blip>
          <a:srcRect t="1" b="28092"/>
          <a:stretch/>
        </p:blipFill>
        <p:spPr>
          <a:xfrm>
            <a:off x="8634046" y="4698271"/>
            <a:ext cx="2885108" cy="612000"/>
          </a:xfrm>
          <a:prstGeom prst="rect">
            <a:avLst/>
          </a:prstGeom>
        </p:spPr>
      </p:pic>
      <p:pic>
        <p:nvPicPr>
          <p:cNvPr id="24" name="Picture 2"/>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3195333" y="4631216"/>
            <a:ext cx="747704" cy="713716"/>
          </a:xfrm>
          <a:prstGeom prst="rect">
            <a:avLst/>
          </a:prstGeom>
        </p:spPr>
      </p:pic>
      <p:pic>
        <p:nvPicPr>
          <p:cNvPr id="25" name="Picture 1"/>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4488604" y="4632009"/>
            <a:ext cx="2106844" cy="709304"/>
          </a:xfrm>
          <a:prstGeom prst="rect">
            <a:avLst/>
          </a:prstGeom>
        </p:spPr>
      </p:pic>
      <p:sp>
        <p:nvSpPr>
          <p:cNvPr id="3" name="Espace réservé du contenu 2"/>
          <p:cNvSpPr>
            <a:spLocks noGrp="1"/>
          </p:cNvSpPr>
          <p:nvPr>
            <p:ph idx="1"/>
          </p:nvPr>
        </p:nvSpPr>
        <p:spPr>
          <a:xfrm>
            <a:off x="826626" y="1587265"/>
            <a:ext cx="10515600" cy="4589698"/>
          </a:xfrm>
        </p:spPr>
        <p:txBody>
          <a:bodyPr>
            <a:normAutofit lnSpcReduction="10000"/>
          </a:bodyPr>
          <a:lstStyle/>
          <a:p>
            <a:pPr marL="0" indent="0">
              <a:buNone/>
            </a:pPr>
            <a:r>
              <a:rPr lang="fr-FR" sz="2400" b="1" u="sng" dirty="0" err="1" smtClean="0">
                <a:solidFill>
                  <a:schemeClr val="bg2">
                    <a:lumMod val="25000"/>
                  </a:schemeClr>
                </a:solidFill>
                <a:latin typeface="+mj-lt"/>
              </a:rPr>
              <a:t>What</a:t>
            </a:r>
            <a:r>
              <a:rPr lang="fr-FR" sz="2400" b="1" u="sng" dirty="0" smtClean="0">
                <a:solidFill>
                  <a:schemeClr val="bg2">
                    <a:lumMod val="25000"/>
                  </a:schemeClr>
                </a:solidFill>
                <a:latin typeface="+mj-lt"/>
              </a:rPr>
              <a:t> Are The Holdings</a:t>
            </a:r>
            <a:r>
              <a:rPr lang="fr-FR" sz="2400" b="1" u="sng" dirty="0">
                <a:solidFill>
                  <a:schemeClr val="bg2">
                    <a:lumMod val="25000"/>
                  </a:schemeClr>
                </a:solidFill>
                <a:latin typeface="+mj-lt"/>
              </a:rPr>
              <a:t> </a:t>
            </a:r>
            <a:r>
              <a:rPr lang="fr-FR" sz="2400" b="1" u="sng" dirty="0" smtClean="0">
                <a:solidFill>
                  <a:schemeClr val="bg2">
                    <a:lumMod val="25000"/>
                  </a:schemeClr>
                </a:solidFill>
                <a:latin typeface="+mj-lt"/>
              </a:rPr>
              <a:t>?</a:t>
            </a:r>
          </a:p>
          <a:p>
            <a:pPr marL="0" indent="0">
              <a:buNone/>
            </a:pPr>
            <a:endParaRPr lang="fr-FR" sz="2400" b="1" u="sng" dirty="0" smtClean="0">
              <a:solidFill>
                <a:schemeClr val="bg2">
                  <a:lumMod val="25000"/>
                </a:schemeClr>
              </a:solidFill>
              <a:latin typeface="+mj-lt"/>
            </a:endParaRPr>
          </a:p>
          <a:p>
            <a:pPr marL="0" indent="0">
              <a:buNone/>
            </a:pPr>
            <a:r>
              <a:rPr lang="en-US" sz="2000" dirty="0" smtClean="0">
                <a:solidFill>
                  <a:schemeClr val="bg2">
                    <a:lumMod val="25000"/>
                  </a:schemeClr>
                </a:solidFill>
                <a:latin typeface="+mj-lt"/>
              </a:rPr>
              <a:t>LIC33 </a:t>
            </a:r>
            <a:r>
              <a:rPr lang="en-US" sz="2000" dirty="0">
                <a:solidFill>
                  <a:schemeClr val="bg2">
                    <a:lumMod val="25000"/>
                  </a:schemeClr>
                </a:solidFill>
                <a:latin typeface="+mj-lt"/>
              </a:rPr>
              <a:t>has acquired </a:t>
            </a:r>
            <a:r>
              <a:rPr lang="en-US" sz="2000" dirty="0" smtClean="0">
                <a:solidFill>
                  <a:schemeClr val="bg2">
                    <a:lumMod val="25000"/>
                  </a:schemeClr>
                </a:solidFill>
                <a:latin typeface="+mj-lt"/>
              </a:rPr>
              <a:t>the Seller’s interests </a:t>
            </a:r>
            <a:r>
              <a:rPr lang="en-US" sz="2000" dirty="0">
                <a:solidFill>
                  <a:schemeClr val="bg2">
                    <a:lumMod val="25000"/>
                  </a:schemeClr>
                </a:solidFill>
                <a:latin typeface="+mj-lt"/>
              </a:rPr>
              <a:t>in </a:t>
            </a:r>
            <a:r>
              <a:rPr lang="en-US" sz="2000" dirty="0" smtClean="0">
                <a:solidFill>
                  <a:schemeClr val="bg2">
                    <a:lumMod val="25000"/>
                  </a:schemeClr>
                </a:solidFill>
                <a:latin typeface="+mj-lt"/>
              </a:rPr>
              <a:t>the following areas</a:t>
            </a:r>
            <a:r>
              <a:rPr lang="en-US" sz="2000" dirty="0">
                <a:solidFill>
                  <a:schemeClr val="bg2">
                    <a:lumMod val="25000"/>
                  </a:schemeClr>
                </a:solidFill>
                <a:latin typeface="+mj-lt"/>
              </a:rPr>
              <a:t>:</a:t>
            </a:r>
            <a:endParaRPr lang="fr-FR" sz="2000" dirty="0">
              <a:solidFill>
                <a:schemeClr val="bg2">
                  <a:lumMod val="25000"/>
                </a:schemeClr>
              </a:solidFill>
              <a:latin typeface="+mj-lt"/>
            </a:endParaRPr>
          </a:p>
          <a:p>
            <a:r>
              <a:rPr lang="en-US" sz="2000" dirty="0" err="1">
                <a:solidFill>
                  <a:schemeClr val="bg2">
                    <a:lumMod val="25000"/>
                  </a:schemeClr>
                </a:solidFill>
                <a:latin typeface="+mj-lt"/>
              </a:rPr>
              <a:t>Vivacom</a:t>
            </a:r>
            <a:endParaRPr lang="fr-FR" sz="2000" dirty="0">
              <a:solidFill>
                <a:schemeClr val="bg2">
                  <a:lumMod val="25000"/>
                </a:schemeClr>
              </a:solidFill>
              <a:latin typeface="+mj-lt"/>
            </a:endParaRPr>
          </a:p>
          <a:p>
            <a:r>
              <a:rPr lang="en-US" sz="2000" dirty="0">
                <a:solidFill>
                  <a:schemeClr val="bg2">
                    <a:lumMod val="25000"/>
                  </a:schemeClr>
                </a:solidFill>
                <a:latin typeface="+mj-lt"/>
              </a:rPr>
              <a:t>NURTS</a:t>
            </a:r>
            <a:endParaRPr lang="fr-FR" sz="2000" dirty="0">
              <a:solidFill>
                <a:schemeClr val="bg2">
                  <a:lumMod val="25000"/>
                </a:schemeClr>
              </a:solidFill>
              <a:latin typeface="+mj-lt"/>
            </a:endParaRPr>
          </a:p>
          <a:p>
            <a:r>
              <a:rPr lang="en-US" sz="2000" dirty="0" err="1">
                <a:solidFill>
                  <a:schemeClr val="bg2">
                    <a:lumMod val="25000"/>
                  </a:schemeClr>
                </a:solidFill>
                <a:latin typeface="+mj-lt"/>
              </a:rPr>
              <a:t>Dunarit</a:t>
            </a:r>
            <a:endParaRPr lang="fr-FR" sz="2000" dirty="0">
              <a:solidFill>
                <a:schemeClr val="bg2">
                  <a:lumMod val="25000"/>
                </a:schemeClr>
              </a:solidFill>
              <a:latin typeface="+mj-lt"/>
            </a:endParaRPr>
          </a:p>
          <a:p>
            <a:r>
              <a:rPr lang="en-US" sz="2000" dirty="0" err="1" smtClean="0">
                <a:solidFill>
                  <a:schemeClr val="bg2">
                    <a:lumMod val="25000"/>
                  </a:schemeClr>
                </a:solidFill>
                <a:latin typeface="+mj-lt"/>
              </a:rPr>
              <a:t>Avionams</a:t>
            </a:r>
            <a:endParaRPr lang="en-US" sz="2000" dirty="0" smtClean="0">
              <a:solidFill>
                <a:schemeClr val="bg2">
                  <a:lumMod val="25000"/>
                </a:schemeClr>
              </a:solidFill>
              <a:latin typeface="+mj-lt"/>
            </a:endParaRPr>
          </a:p>
          <a:p>
            <a:r>
              <a:rPr lang="en-US" sz="2000" dirty="0" smtClean="0">
                <a:solidFill>
                  <a:schemeClr val="bg2">
                    <a:lumMod val="25000"/>
                  </a:schemeClr>
                </a:solidFill>
                <a:latin typeface="+mj-lt"/>
              </a:rPr>
              <a:t>Garb</a:t>
            </a:r>
          </a:p>
          <a:p>
            <a:r>
              <a:rPr lang="en-US" sz="2000" dirty="0" smtClean="0">
                <a:solidFill>
                  <a:schemeClr val="bg2">
                    <a:lumMod val="25000"/>
                  </a:schemeClr>
                </a:solidFill>
                <a:latin typeface="+mj-lt"/>
              </a:rPr>
              <a:t>First Digital</a:t>
            </a:r>
          </a:p>
          <a:p>
            <a:endParaRPr lang="en-US" sz="2000" dirty="0">
              <a:solidFill>
                <a:schemeClr val="bg2">
                  <a:lumMod val="25000"/>
                </a:schemeClr>
              </a:solidFill>
              <a:latin typeface="+mj-lt"/>
            </a:endParaRPr>
          </a:p>
          <a:p>
            <a:r>
              <a:rPr lang="en-GB" sz="2000" b="1" kern="0" dirty="0">
                <a:solidFill>
                  <a:schemeClr val="bg2">
                    <a:lumMod val="25000"/>
                  </a:schemeClr>
                </a:solidFill>
              </a:rPr>
              <a:t>Total EBITDA </a:t>
            </a:r>
            <a:r>
              <a:rPr lang="en-GB" sz="2000" b="1" kern="0" dirty="0" smtClean="0">
                <a:solidFill>
                  <a:schemeClr val="bg2">
                    <a:lumMod val="25000"/>
                  </a:schemeClr>
                </a:solidFill>
              </a:rPr>
              <a:t>across these companies is </a:t>
            </a:r>
            <a:r>
              <a:rPr lang="en-GB" sz="2000" b="1" kern="0" dirty="0">
                <a:solidFill>
                  <a:schemeClr val="bg2">
                    <a:lumMod val="25000"/>
                  </a:schemeClr>
                </a:solidFill>
              </a:rPr>
              <a:t>estimated at EUR 180-200 million, with net debt approximating EUR 900 million</a:t>
            </a:r>
          </a:p>
          <a:p>
            <a:endParaRPr lang="fr-FR" sz="2000" dirty="0">
              <a:solidFill>
                <a:schemeClr val="bg2">
                  <a:lumMod val="25000"/>
                </a:schemeClr>
              </a:solidFill>
              <a:latin typeface="+mj-lt"/>
            </a:endParaRPr>
          </a:p>
          <a:p>
            <a:pPr marL="0" indent="0">
              <a:buNone/>
            </a:pPr>
            <a:endParaRPr lang="fr-FR" sz="2000" dirty="0">
              <a:solidFill>
                <a:schemeClr val="bg2">
                  <a:lumMod val="25000"/>
                </a:schemeClr>
              </a:solidFill>
            </a:endParaRPr>
          </a:p>
        </p:txBody>
      </p:sp>
      <p:sp>
        <p:nvSpPr>
          <p:cNvPr id="4" name="Espace réservé du numéro de diapositive 3"/>
          <p:cNvSpPr>
            <a:spLocks noGrp="1"/>
          </p:cNvSpPr>
          <p:nvPr>
            <p:ph type="sldNum" sz="quarter" idx="12"/>
          </p:nvPr>
        </p:nvSpPr>
        <p:spPr/>
        <p:txBody>
          <a:bodyPr/>
          <a:lstStyle/>
          <a:p>
            <a:fld id="{937B080C-FE5C-41A2-A9A6-80DA7D169A72}" type="slidenum">
              <a:rPr lang="fr-FR" smtClean="0"/>
              <a:pPr/>
              <a:t>4</a:t>
            </a:fld>
            <a:endParaRPr lang="fr-FR"/>
          </a:p>
        </p:txBody>
      </p:sp>
      <p:sp>
        <p:nvSpPr>
          <p:cNvPr id="14" name="Espace réservé du pied de page 6"/>
          <p:cNvSpPr txBox="1">
            <a:spLocks/>
          </p:cNvSpPr>
          <p:nvPr/>
        </p:nvSpPr>
        <p:spPr>
          <a:xfrm>
            <a:off x="222738" y="6105516"/>
            <a:ext cx="11840307" cy="557345"/>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fr-FR" dirty="0" smtClean="0"/>
              <a:t> </a:t>
            </a:r>
          </a:p>
          <a:p>
            <a:pPr algn="l"/>
            <a:r>
              <a:rPr lang="fr-FR" dirty="0" smtClean="0"/>
              <a:t> </a:t>
            </a:r>
          </a:p>
          <a:p>
            <a:pPr algn="l"/>
            <a:r>
              <a:rPr lang="fr-FR" dirty="0" smtClean="0"/>
              <a:t> </a:t>
            </a:r>
          </a:p>
          <a:p>
            <a:pPr algn="l"/>
            <a:r>
              <a:rPr lang="en-US" dirty="0" smtClean="0"/>
              <a:t>Press contact: M. Pascal Irastorza 	</a:t>
            </a:r>
            <a:r>
              <a:rPr lang="fr-FR" dirty="0" smtClean="0"/>
              <a:t>Tel: +359 8 76 17 74 44 	E-mail: </a:t>
            </a:r>
            <a:r>
              <a:rPr lang="fr-FR" u="sng" dirty="0" smtClean="0">
                <a:hlinkClick r:id="rId8"/>
              </a:rPr>
              <a:t>press.contact@lic33.com</a:t>
            </a:r>
            <a:endParaRPr lang="fr-FR" dirty="0" smtClean="0"/>
          </a:p>
          <a:p>
            <a:endParaRPr lang="fr-FR" dirty="0"/>
          </a:p>
        </p:txBody>
      </p:sp>
      <p:pic>
        <p:nvPicPr>
          <p:cNvPr id="17" name="Image 16"/>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35169" y="0"/>
            <a:ext cx="12245138" cy="1336431"/>
          </a:xfrm>
          <a:prstGeom prst="rect">
            <a:avLst/>
          </a:prstGeom>
        </p:spPr>
      </p:pic>
    </p:spTree>
    <p:extLst>
      <p:ext uri="{BB962C8B-B14F-4D97-AF65-F5344CB8AC3E}">
        <p14:creationId xmlns:p14="http://schemas.microsoft.com/office/powerpoint/2010/main" xmlns="" val="1287858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pied de page 6"/>
          <p:cNvSpPr txBox="1">
            <a:spLocks/>
          </p:cNvSpPr>
          <p:nvPr/>
        </p:nvSpPr>
        <p:spPr>
          <a:xfrm>
            <a:off x="222738" y="6105516"/>
            <a:ext cx="11840307" cy="557345"/>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fr-FR" dirty="0" smtClean="0"/>
              <a:t> </a:t>
            </a:r>
          </a:p>
          <a:p>
            <a:pPr algn="l"/>
            <a:r>
              <a:rPr lang="fr-FR" dirty="0" smtClean="0"/>
              <a:t> </a:t>
            </a:r>
          </a:p>
          <a:p>
            <a:pPr algn="l"/>
            <a:r>
              <a:rPr lang="fr-FR" dirty="0" smtClean="0"/>
              <a:t> </a:t>
            </a:r>
          </a:p>
          <a:p>
            <a:pPr algn="l"/>
            <a:r>
              <a:rPr lang="en-US" dirty="0" smtClean="0"/>
              <a:t>Press contact: M. Pascal Irastorza 	</a:t>
            </a:r>
            <a:r>
              <a:rPr lang="fr-FR" dirty="0" smtClean="0"/>
              <a:t>Tel: +359 8 76 17 74 44 	E-mail: </a:t>
            </a:r>
            <a:r>
              <a:rPr lang="fr-FR" u="sng" dirty="0" smtClean="0">
                <a:hlinkClick r:id="rId2"/>
              </a:rPr>
              <a:t>press.contact@lic33.com</a:t>
            </a:r>
            <a:endParaRPr lang="fr-FR" dirty="0" smtClean="0"/>
          </a:p>
          <a:p>
            <a:endParaRPr lang="fr-FR" dirty="0"/>
          </a:p>
        </p:txBody>
      </p:sp>
      <p:sp>
        <p:nvSpPr>
          <p:cNvPr id="5" name="Espace réservé du numéro de diapositive 4"/>
          <p:cNvSpPr>
            <a:spLocks noGrp="1"/>
          </p:cNvSpPr>
          <p:nvPr>
            <p:ph type="sldNum" sz="quarter" idx="12"/>
          </p:nvPr>
        </p:nvSpPr>
        <p:spPr/>
        <p:txBody>
          <a:bodyPr/>
          <a:lstStyle/>
          <a:p>
            <a:fld id="{937B080C-FE5C-41A2-A9A6-80DA7D169A72}" type="slidenum">
              <a:rPr lang="fr-FR" smtClean="0"/>
              <a:pPr/>
              <a:t>5</a:t>
            </a:fld>
            <a:endParaRPr lang="fr-FR"/>
          </a:p>
        </p:txBody>
      </p:sp>
      <p:pic>
        <p:nvPicPr>
          <p:cNvPr id="13" name="Image 1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169" y="0"/>
            <a:ext cx="12245138" cy="1336431"/>
          </a:xfrm>
          <a:prstGeom prst="rect">
            <a:avLst/>
          </a:prstGeom>
        </p:spPr>
      </p:pic>
      <p:sp>
        <p:nvSpPr>
          <p:cNvPr id="2" name="Rectangle 1"/>
          <p:cNvSpPr/>
          <p:nvPr/>
        </p:nvSpPr>
        <p:spPr>
          <a:xfrm>
            <a:off x="5684520" y="3131820"/>
            <a:ext cx="956310" cy="47547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Picture 2"/>
          <p:cNvPicPr>
            <a:picLocks noChangeAspect="1"/>
          </p:cNvPicPr>
          <p:nvPr/>
        </p:nvPicPr>
        <p:blipFill>
          <a:blip r:embed="rId4" cstate="print"/>
          <a:stretch>
            <a:fillRect/>
          </a:stretch>
        </p:blipFill>
        <p:spPr>
          <a:xfrm>
            <a:off x="1243981" y="1366624"/>
            <a:ext cx="9473220" cy="5123802"/>
          </a:xfrm>
          <a:prstGeom prst="rect">
            <a:avLst/>
          </a:prstGeom>
        </p:spPr>
      </p:pic>
    </p:spTree>
    <p:extLst>
      <p:ext uri="{BB962C8B-B14F-4D97-AF65-F5344CB8AC3E}">
        <p14:creationId xmlns:p14="http://schemas.microsoft.com/office/powerpoint/2010/main" xmlns="" val="3798631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 1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169" y="0"/>
            <a:ext cx="12245138" cy="1336431"/>
          </a:xfrm>
          <a:prstGeom prst="rect">
            <a:avLst/>
          </a:prstGeom>
        </p:spPr>
      </p:pic>
      <p:sp>
        <p:nvSpPr>
          <p:cNvPr id="7" name="Espace réservé du pied de page 6"/>
          <p:cNvSpPr>
            <a:spLocks noGrp="1"/>
          </p:cNvSpPr>
          <p:nvPr>
            <p:ph type="ftr" sz="quarter" idx="11"/>
          </p:nvPr>
        </p:nvSpPr>
        <p:spPr>
          <a:xfrm>
            <a:off x="222738" y="6105516"/>
            <a:ext cx="11840307" cy="557345"/>
          </a:xfrm>
        </p:spPr>
        <p:txBody>
          <a:bodyPr/>
          <a:lstStyle/>
          <a:p>
            <a:pPr algn="l"/>
            <a:r>
              <a:rPr lang="fr-FR" dirty="0"/>
              <a:t> </a:t>
            </a:r>
          </a:p>
          <a:p>
            <a:pPr algn="l"/>
            <a:r>
              <a:rPr lang="fr-FR" dirty="0"/>
              <a:t> </a:t>
            </a:r>
          </a:p>
          <a:p>
            <a:pPr algn="l"/>
            <a:r>
              <a:rPr lang="fr-FR" dirty="0"/>
              <a:t> </a:t>
            </a:r>
          </a:p>
          <a:p>
            <a:pPr algn="l"/>
            <a:r>
              <a:rPr lang="en-US" dirty="0" smtClean="0"/>
              <a:t>Press </a:t>
            </a:r>
            <a:r>
              <a:rPr lang="en-US" dirty="0"/>
              <a:t>contact: M. Pascal Irastorza </a:t>
            </a:r>
            <a:r>
              <a:rPr lang="en-US" dirty="0" smtClean="0"/>
              <a:t>	</a:t>
            </a:r>
            <a:r>
              <a:rPr lang="fr-FR" dirty="0" smtClean="0"/>
              <a:t>Tel</a:t>
            </a:r>
            <a:r>
              <a:rPr lang="fr-FR" dirty="0"/>
              <a:t>: +359 8 76 17 74 44 </a:t>
            </a:r>
            <a:r>
              <a:rPr lang="fr-FR" dirty="0" smtClean="0"/>
              <a:t>	E-mail</a:t>
            </a:r>
            <a:r>
              <a:rPr lang="fr-FR" dirty="0"/>
              <a:t>: </a:t>
            </a:r>
            <a:r>
              <a:rPr lang="fr-FR" u="sng" dirty="0">
                <a:hlinkClick r:id="rId4"/>
              </a:rPr>
              <a:t>press.contact@lic33.com</a:t>
            </a:r>
            <a:endParaRPr lang="fr-FR" dirty="0"/>
          </a:p>
          <a:p>
            <a:endParaRPr lang="fr-FR" dirty="0"/>
          </a:p>
        </p:txBody>
      </p:sp>
      <p:pic>
        <p:nvPicPr>
          <p:cNvPr id="9" name="Picture 3"/>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30305" y="733258"/>
            <a:ext cx="3048321" cy="582946"/>
          </a:xfrm>
          <a:prstGeom prst="rect">
            <a:avLst/>
          </a:prstGeom>
        </p:spPr>
      </p:pic>
      <p:sp>
        <p:nvSpPr>
          <p:cNvPr id="2" name="Espace réservé du numéro de diapositive 1"/>
          <p:cNvSpPr>
            <a:spLocks noGrp="1"/>
          </p:cNvSpPr>
          <p:nvPr>
            <p:ph type="sldNum" sz="quarter" idx="12"/>
          </p:nvPr>
        </p:nvSpPr>
        <p:spPr/>
        <p:txBody>
          <a:bodyPr/>
          <a:lstStyle/>
          <a:p>
            <a:fld id="{937B080C-FE5C-41A2-A9A6-80DA7D169A72}" type="slidenum">
              <a:rPr lang="fr-FR" smtClean="0"/>
              <a:pPr/>
              <a:t>6</a:t>
            </a:fld>
            <a:endParaRPr lang="fr-FR"/>
          </a:p>
        </p:txBody>
      </p:sp>
      <p:sp>
        <p:nvSpPr>
          <p:cNvPr id="10" name="Content Placeholder 2"/>
          <p:cNvSpPr>
            <a:spLocks noGrp="1"/>
          </p:cNvSpPr>
          <p:nvPr/>
        </p:nvSpPr>
        <p:spPr>
          <a:xfrm>
            <a:off x="222738" y="1676400"/>
            <a:ext cx="11632740" cy="5045075"/>
          </a:xfrm>
          <a:prstGeom prst="rect">
            <a:avLst/>
          </a:prstGeom>
        </p:spPr>
        <p:txBody>
          <a:bodyPr vert="horz" lIns="91409" tIns="45705" rIns="91409" bIns="45705"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defTabSz="1019175"/>
            <a:r>
              <a:rPr lang="en-GB" sz="1600" b="1" dirty="0" err="1">
                <a:solidFill>
                  <a:schemeClr val="bg2">
                    <a:lumMod val="25000"/>
                  </a:schemeClr>
                </a:solidFill>
                <a:latin typeface="+mj-lt"/>
              </a:rPr>
              <a:t>Vivacom</a:t>
            </a:r>
            <a:r>
              <a:rPr lang="en-GB" sz="1600" dirty="0">
                <a:solidFill>
                  <a:schemeClr val="bg2">
                    <a:lumMod val="25000"/>
                  </a:schemeClr>
                </a:solidFill>
                <a:latin typeface="+mj-lt"/>
              </a:rPr>
              <a:t> (operating entity Bulgarian Telecommunications Company EAD) is a descendent of the fixed line incumbent of Bulgaria, expanded through merger with mobile operator. Owns more than 90% of all fixed telecom infrastructure in Bulgaria and employs over 3.5 thousand people</a:t>
            </a:r>
          </a:p>
          <a:p>
            <a:pPr lvl="0"/>
            <a:r>
              <a:rPr lang="en-GB" sz="1600" dirty="0">
                <a:solidFill>
                  <a:schemeClr val="bg2">
                    <a:lumMod val="25000"/>
                  </a:schemeClr>
                </a:solidFill>
                <a:latin typeface="+mj-lt"/>
              </a:rPr>
              <a:t>Two main lines of business: </a:t>
            </a:r>
          </a:p>
          <a:p>
            <a:pPr lvl="1"/>
            <a:r>
              <a:rPr lang="en-GB" sz="1600" dirty="0">
                <a:solidFill>
                  <a:schemeClr val="bg2">
                    <a:lumMod val="25000"/>
                  </a:schemeClr>
                </a:solidFill>
                <a:latin typeface="+mj-lt"/>
              </a:rPr>
              <a:t>Mobile. </a:t>
            </a:r>
            <a:r>
              <a:rPr lang="en-GB" sz="1600" dirty="0" err="1">
                <a:solidFill>
                  <a:schemeClr val="bg2">
                    <a:lumMod val="25000"/>
                  </a:schemeClr>
                </a:solidFill>
                <a:latin typeface="+mj-lt"/>
              </a:rPr>
              <a:t>Vivacom</a:t>
            </a:r>
            <a:r>
              <a:rPr lang="en-GB" sz="1600" dirty="0">
                <a:solidFill>
                  <a:schemeClr val="bg2">
                    <a:lumMod val="25000"/>
                  </a:schemeClr>
                </a:solidFill>
                <a:latin typeface="+mj-lt"/>
              </a:rPr>
              <a:t> holds 22-25% market share and competes with </a:t>
            </a:r>
            <a:r>
              <a:rPr lang="en-GB" sz="1600" dirty="0" err="1">
                <a:solidFill>
                  <a:schemeClr val="bg2">
                    <a:lumMod val="25000"/>
                  </a:schemeClr>
                </a:solidFill>
                <a:latin typeface="+mj-lt"/>
              </a:rPr>
              <a:t>Mobitel</a:t>
            </a:r>
            <a:r>
              <a:rPr lang="en-GB" sz="1600" dirty="0">
                <a:solidFill>
                  <a:schemeClr val="bg2">
                    <a:lumMod val="25000"/>
                  </a:schemeClr>
                </a:solidFill>
                <a:latin typeface="+mj-lt"/>
              </a:rPr>
              <a:t> (sub of Telekom Austria) and Telenor (sub of Norway’s Telenor Group).  </a:t>
            </a:r>
            <a:r>
              <a:rPr lang="en-GB" sz="1600" dirty="0" err="1">
                <a:solidFill>
                  <a:schemeClr val="bg2">
                    <a:lumMod val="25000"/>
                  </a:schemeClr>
                </a:solidFill>
                <a:latin typeface="+mj-lt"/>
              </a:rPr>
              <a:t>Appr</a:t>
            </a:r>
            <a:r>
              <a:rPr lang="en-GB" sz="1600" dirty="0">
                <a:solidFill>
                  <a:schemeClr val="bg2">
                    <a:lumMod val="25000"/>
                  </a:schemeClr>
                </a:solidFill>
                <a:latin typeface="+mj-lt"/>
              </a:rPr>
              <a:t>. 2.8 million subscribers, with  blended ARPU approaching EUR 5.7 per month. Operates the most extensive 3G network in the country. Currently increasing market share </a:t>
            </a:r>
          </a:p>
          <a:p>
            <a:pPr lvl="1"/>
            <a:r>
              <a:rPr lang="en-GB" sz="1600" dirty="0">
                <a:solidFill>
                  <a:schemeClr val="bg2">
                    <a:lumMod val="25000"/>
                  </a:schemeClr>
                </a:solidFill>
                <a:latin typeface="+mj-lt"/>
              </a:rPr>
              <a:t>Fixed line services, including: </a:t>
            </a:r>
          </a:p>
          <a:p>
            <a:pPr lvl="2"/>
            <a:r>
              <a:rPr lang="en-GB" sz="1600" dirty="0">
                <a:solidFill>
                  <a:schemeClr val="bg2">
                    <a:lumMod val="25000"/>
                  </a:schemeClr>
                </a:solidFill>
                <a:latin typeface="+mj-lt"/>
              </a:rPr>
              <a:t>Fixed voice. 84% market share, 1.2 million subscribers. Blended ARPU of EUR 5.9 per month</a:t>
            </a:r>
          </a:p>
          <a:p>
            <a:pPr lvl="2"/>
            <a:r>
              <a:rPr lang="en-GB" sz="1600" dirty="0">
                <a:solidFill>
                  <a:schemeClr val="bg2">
                    <a:lumMod val="25000"/>
                  </a:schemeClr>
                </a:solidFill>
                <a:latin typeface="+mj-lt"/>
              </a:rPr>
              <a:t>Fixed data (internet broadband through ADSL and </a:t>
            </a:r>
            <a:r>
              <a:rPr lang="en-GB" sz="1600" dirty="0" err="1">
                <a:solidFill>
                  <a:schemeClr val="bg2">
                    <a:lumMod val="25000"/>
                  </a:schemeClr>
                </a:solidFill>
                <a:latin typeface="+mj-lt"/>
              </a:rPr>
              <a:t>FTTx</a:t>
            </a:r>
            <a:r>
              <a:rPr lang="en-GB" sz="1600" dirty="0">
                <a:solidFill>
                  <a:schemeClr val="bg2">
                    <a:lumMod val="25000"/>
                  </a:schemeClr>
                </a:solidFill>
                <a:latin typeface="+mj-lt"/>
              </a:rPr>
              <a:t>). 0.35 million subscribers with ARPU of EUR 5.5 per month  </a:t>
            </a:r>
          </a:p>
          <a:p>
            <a:pPr lvl="2"/>
            <a:r>
              <a:rPr lang="en-GB" sz="1600" dirty="0">
                <a:solidFill>
                  <a:schemeClr val="bg2">
                    <a:lumMod val="25000"/>
                  </a:schemeClr>
                </a:solidFill>
                <a:latin typeface="+mj-lt"/>
              </a:rPr>
              <a:t>Other fixed businesses, </a:t>
            </a:r>
            <a:r>
              <a:rPr lang="en-GB" sz="1600" dirty="0" err="1">
                <a:solidFill>
                  <a:schemeClr val="bg2">
                    <a:lumMod val="25000"/>
                  </a:schemeClr>
                </a:solidFill>
                <a:latin typeface="+mj-lt"/>
              </a:rPr>
              <a:t>incl</a:t>
            </a:r>
            <a:r>
              <a:rPr lang="en-GB" sz="1600" dirty="0">
                <a:solidFill>
                  <a:schemeClr val="bg2">
                    <a:lumMod val="25000"/>
                  </a:schemeClr>
                </a:solidFill>
                <a:latin typeface="+mj-lt"/>
              </a:rPr>
              <a:t> DTH </a:t>
            </a:r>
            <a:r>
              <a:rPr lang="en-GB" sz="1600" dirty="0" err="1">
                <a:solidFill>
                  <a:schemeClr val="bg2">
                    <a:lumMod val="25000"/>
                  </a:schemeClr>
                </a:solidFill>
                <a:latin typeface="+mj-lt"/>
              </a:rPr>
              <a:t>pay-TV</a:t>
            </a:r>
            <a:r>
              <a:rPr lang="en-GB" sz="1600" dirty="0">
                <a:solidFill>
                  <a:schemeClr val="bg2">
                    <a:lumMod val="25000"/>
                  </a:schemeClr>
                </a:solidFill>
                <a:latin typeface="+mj-lt"/>
              </a:rPr>
              <a:t> which is at the initial development stage</a:t>
            </a:r>
            <a:endParaRPr lang="ru-RU" sz="1600" dirty="0">
              <a:solidFill>
                <a:schemeClr val="bg2">
                  <a:lumMod val="25000"/>
                </a:schemeClr>
              </a:solidFill>
              <a:latin typeface="+mj-lt"/>
            </a:endParaRPr>
          </a:p>
          <a:p>
            <a:pPr lvl="0"/>
            <a:r>
              <a:rPr lang="en-GB" sz="1600" dirty="0">
                <a:solidFill>
                  <a:schemeClr val="bg2">
                    <a:lumMod val="25000"/>
                  </a:schemeClr>
                </a:solidFill>
                <a:latin typeface="+mj-lt"/>
              </a:rPr>
              <a:t>Current shareholder structure: </a:t>
            </a:r>
          </a:p>
          <a:p>
            <a:pPr lvl="1"/>
            <a:r>
              <a:rPr lang="en-GB" sz="1600" dirty="0" smtClean="0">
                <a:solidFill>
                  <a:schemeClr val="bg2">
                    <a:lumMod val="25000"/>
                  </a:schemeClr>
                </a:solidFill>
                <a:latin typeface="+mj-lt"/>
              </a:rPr>
              <a:t>44% </a:t>
            </a:r>
            <a:r>
              <a:rPr lang="en-GB" sz="1600" dirty="0">
                <a:solidFill>
                  <a:schemeClr val="bg2">
                    <a:lumMod val="25000"/>
                  </a:schemeClr>
                </a:solidFill>
                <a:latin typeface="+mj-lt"/>
              </a:rPr>
              <a:t>directly committed for acquisition by LIC33 (regulatory approvals pending);</a:t>
            </a:r>
          </a:p>
          <a:p>
            <a:pPr lvl="1"/>
            <a:r>
              <a:rPr lang="en-GB" sz="1600" dirty="0">
                <a:solidFill>
                  <a:schemeClr val="bg2">
                    <a:lumMod val="25000"/>
                  </a:schemeClr>
                </a:solidFill>
                <a:latin typeface="+mj-lt"/>
              </a:rPr>
              <a:t>33% owned by Crusher Ltd</a:t>
            </a:r>
            <a:r>
              <a:rPr lang="en-GB" sz="1600" dirty="0" smtClean="0">
                <a:solidFill>
                  <a:schemeClr val="bg2">
                    <a:lumMod val="25000"/>
                  </a:schemeClr>
                </a:solidFill>
                <a:latin typeface="+mj-lt"/>
              </a:rPr>
              <a:t>.;</a:t>
            </a:r>
            <a:endParaRPr lang="en-GB" sz="1600" dirty="0">
              <a:solidFill>
                <a:schemeClr val="bg2">
                  <a:lumMod val="25000"/>
                </a:schemeClr>
              </a:solidFill>
              <a:latin typeface="+mj-lt"/>
            </a:endParaRPr>
          </a:p>
          <a:p>
            <a:pPr lvl="1"/>
            <a:r>
              <a:rPr lang="en-GB" sz="1600" dirty="0" smtClean="0">
                <a:solidFill>
                  <a:schemeClr val="bg2">
                    <a:lumMod val="25000"/>
                  </a:schemeClr>
                </a:solidFill>
                <a:latin typeface="+mj-lt"/>
              </a:rPr>
              <a:t>23% </a:t>
            </a:r>
            <a:r>
              <a:rPr lang="en-GB" sz="1600" dirty="0">
                <a:solidFill>
                  <a:schemeClr val="bg2">
                    <a:lumMod val="25000"/>
                  </a:schemeClr>
                </a:solidFill>
                <a:latin typeface="+mj-lt"/>
              </a:rPr>
              <a:t>held by various minority investors.</a:t>
            </a:r>
          </a:p>
          <a:p>
            <a:pPr lvl="0"/>
            <a:r>
              <a:rPr lang="en-GB" sz="1600" b="1" dirty="0">
                <a:solidFill>
                  <a:schemeClr val="bg2">
                    <a:lumMod val="25000"/>
                  </a:schemeClr>
                </a:solidFill>
                <a:latin typeface="+mj-lt"/>
              </a:rPr>
              <a:t>LIC33 will propose to acquire the shares held by other shareholders of </a:t>
            </a:r>
            <a:r>
              <a:rPr lang="en-GB" sz="1600" b="1" dirty="0" err="1">
                <a:solidFill>
                  <a:schemeClr val="bg2">
                    <a:lumMod val="25000"/>
                  </a:schemeClr>
                </a:solidFill>
                <a:latin typeface="+mj-lt"/>
              </a:rPr>
              <a:t>Vivacom</a:t>
            </a:r>
            <a:r>
              <a:rPr lang="en-GB" sz="1600" b="1" dirty="0">
                <a:solidFill>
                  <a:schemeClr val="bg2">
                    <a:lumMod val="25000"/>
                  </a:schemeClr>
                </a:solidFill>
                <a:latin typeface="+mj-lt"/>
              </a:rPr>
              <a:t> by the end of 2015</a:t>
            </a:r>
            <a:r>
              <a:rPr lang="en-GB" sz="1600" dirty="0">
                <a:solidFill>
                  <a:schemeClr val="bg2">
                    <a:lumMod val="25000"/>
                  </a:schemeClr>
                </a:solidFill>
                <a:latin typeface="+mj-lt"/>
              </a:rPr>
              <a:t>. </a:t>
            </a:r>
          </a:p>
        </p:txBody>
      </p:sp>
    </p:spTree>
    <p:extLst>
      <p:ext uri="{BB962C8B-B14F-4D97-AF65-F5344CB8AC3E}">
        <p14:creationId xmlns:p14="http://schemas.microsoft.com/office/powerpoint/2010/main" xmlns="" val="12484803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5169" y="0"/>
            <a:ext cx="12245138" cy="1336431"/>
          </a:xfrm>
          <a:prstGeom prst="rect">
            <a:avLst/>
          </a:prstGeom>
        </p:spPr>
      </p:pic>
      <p:sp>
        <p:nvSpPr>
          <p:cNvPr id="11" name="Espace réservé du pied de page 6"/>
          <p:cNvSpPr>
            <a:spLocks noGrp="1"/>
          </p:cNvSpPr>
          <p:nvPr>
            <p:ph type="ftr" sz="quarter" idx="11"/>
          </p:nvPr>
        </p:nvSpPr>
        <p:spPr>
          <a:xfrm>
            <a:off x="222738" y="6105516"/>
            <a:ext cx="11840307" cy="557345"/>
          </a:xfrm>
        </p:spPr>
        <p:txBody>
          <a:bodyPr/>
          <a:lstStyle/>
          <a:p>
            <a:pPr algn="l"/>
            <a:r>
              <a:rPr lang="fr-FR" dirty="0"/>
              <a:t> </a:t>
            </a:r>
          </a:p>
          <a:p>
            <a:pPr algn="l"/>
            <a:r>
              <a:rPr lang="fr-FR" dirty="0"/>
              <a:t> </a:t>
            </a:r>
          </a:p>
          <a:p>
            <a:pPr algn="l"/>
            <a:r>
              <a:rPr lang="fr-FR" dirty="0"/>
              <a:t> </a:t>
            </a:r>
          </a:p>
          <a:p>
            <a:pPr algn="l"/>
            <a:r>
              <a:rPr lang="en-US" dirty="0" smtClean="0"/>
              <a:t>Press </a:t>
            </a:r>
            <a:r>
              <a:rPr lang="en-US" dirty="0"/>
              <a:t>contact: M. Pascal Irastorza </a:t>
            </a:r>
            <a:r>
              <a:rPr lang="en-US" dirty="0" smtClean="0"/>
              <a:t>	</a:t>
            </a:r>
            <a:r>
              <a:rPr lang="fr-FR" dirty="0" smtClean="0"/>
              <a:t>Tel</a:t>
            </a:r>
            <a:r>
              <a:rPr lang="fr-FR" dirty="0"/>
              <a:t>: +359 8 76 17 74 44 </a:t>
            </a:r>
            <a:r>
              <a:rPr lang="fr-FR" dirty="0" smtClean="0"/>
              <a:t>	E-mail</a:t>
            </a:r>
            <a:r>
              <a:rPr lang="fr-FR" dirty="0"/>
              <a:t>: </a:t>
            </a:r>
            <a:r>
              <a:rPr lang="fr-FR" u="sng" dirty="0">
                <a:hlinkClick r:id="rId3"/>
              </a:rPr>
              <a:t>press.contact@lic33.com</a:t>
            </a:r>
            <a:endParaRPr lang="fr-FR" dirty="0"/>
          </a:p>
          <a:p>
            <a:endParaRPr lang="fr-FR" dirty="0"/>
          </a:p>
        </p:txBody>
      </p:sp>
      <p:sp>
        <p:nvSpPr>
          <p:cNvPr id="16" name="Content Placeholder 2"/>
          <p:cNvSpPr>
            <a:spLocks noGrp="1"/>
          </p:cNvSpPr>
          <p:nvPr>
            <p:ph idx="4294967295"/>
          </p:nvPr>
        </p:nvSpPr>
        <p:spPr>
          <a:xfrm>
            <a:off x="453482" y="1751112"/>
            <a:ext cx="11457163" cy="4841411"/>
          </a:xfrm>
        </p:spPr>
        <p:txBody>
          <a:bodyPr lIns="91409" tIns="45705" rIns="91409" bIns="45705">
            <a:noAutofit/>
          </a:bodyPr>
          <a:lstStyle/>
          <a:p>
            <a:r>
              <a:rPr lang="en-GB" sz="1600" b="1" dirty="0" smtClean="0">
                <a:solidFill>
                  <a:schemeClr val="bg2">
                    <a:lumMod val="25000"/>
                  </a:schemeClr>
                </a:solidFill>
                <a:latin typeface="+mj-lt"/>
              </a:rPr>
              <a:t>NURTS</a:t>
            </a:r>
            <a:r>
              <a:rPr lang="en-GB" sz="1600" dirty="0" smtClean="0">
                <a:solidFill>
                  <a:schemeClr val="bg2">
                    <a:lumMod val="25000"/>
                  </a:schemeClr>
                </a:solidFill>
                <a:latin typeface="+mj-lt"/>
              </a:rPr>
              <a:t> is the major provider of TV and radio broadcasting services, in operation since 2004. Owns and operates 700 infrastructure towers around Bulgaria providing complete solutions for signal transmission and radio and TV broadcasting. Covers 97% of Bulgarian population with digital terrestrial television.</a:t>
            </a:r>
          </a:p>
          <a:p>
            <a:r>
              <a:rPr lang="en-GB" sz="1600" dirty="0" smtClean="0">
                <a:solidFill>
                  <a:schemeClr val="bg2">
                    <a:lumMod val="25000"/>
                  </a:schemeClr>
                </a:solidFill>
                <a:latin typeface="+mj-lt"/>
              </a:rPr>
              <a:t>Over 50% of revenue comes from TV broadcasting; rest from radio and mobile. The company has 300 </a:t>
            </a:r>
            <a:r>
              <a:rPr lang="en-GB" sz="1600" dirty="0">
                <a:solidFill>
                  <a:schemeClr val="bg2">
                    <a:lumMod val="25000"/>
                  </a:schemeClr>
                </a:solidFill>
                <a:latin typeface="+mj-lt"/>
              </a:rPr>
              <a:t>employees</a:t>
            </a:r>
          </a:p>
          <a:p>
            <a:r>
              <a:rPr lang="en-GB" sz="1600" dirty="0" smtClean="0">
                <a:solidFill>
                  <a:schemeClr val="bg2">
                    <a:lumMod val="25000"/>
                  </a:schemeClr>
                </a:solidFill>
                <a:latin typeface="+mj-lt"/>
              </a:rPr>
              <a:t>NURTS provides services to: </a:t>
            </a:r>
          </a:p>
          <a:p>
            <a:pPr lvl="1"/>
            <a:r>
              <a:rPr lang="en-GB" sz="1600" dirty="0" smtClean="0">
                <a:solidFill>
                  <a:schemeClr val="bg2">
                    <a:lumMod val="25000"/>
                  </a:schemeClr>
                </a:solidFill>
                <a:latin typeface="+mj-lt"/>
              </a:rPr>
              <a:t>Bulgarian National Radio </a:t>
            </a:r>
          </a:p>
          <a:p>
            <a:pPr lvl="1"/>
            <a:r>
              <a:rPr lang="en-GB" sz="1600" dirty="0" smtClean="0">
                <a:solidFill>
                  <a:schemeClr val="bg2">
                    <a:lumMod val="25000"/>
                  </a:schemeClr>
                </a:solidFill>
                <a:latin typeface="+mj-lt"/>
              </a:rPr>
              <a:t>Bulgarian National Television </a:t>
            </a:r>
          </a:p>
          <a:p>
            <a:pPr lvl="1"/>
            <a:r>
              <a:rPr lang="en-GB" sz="1600" dirty="0" smtClean="0">
                <a:solidFill>
                  <a:schemeClr val="bg2">
                    <a:lumMod val="25000"/>
                  </a:schemeClr>
                </a:solidFill>
                <a:latin typeface="+mj-lt"/>
              </a:rPr>
              <a:t>Various TV channels (TV7, BTV, Nova TV, </a:t>
            </a:r>
            <a:r>
              <a:rPr lang="en-GB" sz="1600" dirty="0" err="1" smtClean="0">
                <a:solidFill>
                  <a:schemeClr val="bg2">
                    <a:lumMod val="25000"/>
                  </a:schemeClr>
                </a:solidFill>
                <a:latin typeface="+mj-lt"/>
              </a:rPr>
              <a:t>Diema</a:t>
            </a:r>
            <a:r>
              <a:rPr lang="en-GB" sz="1600" dirty="0" smtClean="0">
                <a:solidFill>
                  <a:schemeClr val="bg2">
                    <a:lumMod val="25000"/>
                  </a:schemeClr>
                </a:solidFill>
                <a:latin typeface="+mj-lt"/>
              </a:rPr>
              <a:t> Family)</a:t>
            </a:r>
          </a:p>
          <a:p>
            <a:pPr lvl="1"/>
            <a:r>
              <a:rPr lang="en-GB" sz="1600" dirty="0" smtClean="0">
                <a:solidFill>
                  <a:schemeClr val="bg2">
                    <a:lumMod val="25000"/>
                  </a:schemeClr>
                </a:solidFill>
                <a:latin typeface="+mj-lt"/>
              </a:rPr>
              <a:t>All three mobile operators (</a:t>
            </a:r>
            <a:r>
              <a:rPr lang="en-GB" sz="1600" dirty="0" err="1" smtClean="0">
                <a:solidFill>
                  <a:schemeClr val="bg2">
                    <a:lumMod val="25000"/>
                  </a:schemeClr>
                </a:solidFill>
                <a:latin typeface="+mj-lt"/>
              </a:rPr>
              <a:t>Vivacom</a:t>
            </a:r>
            <a:r>
              <a:rPr lang="en-GB" sz="1600" dirty="0" smtClean="0">
                <a:solidFill>
                  <a:schemeClr val="bg2">
                    <a:lumMod val="25000"/>
                  </a:schemeClr>
                </a:solidFill>
                <a:latin typeface="+mj-lt"/>
              </a:rPr>
              <a:t>, </a:t>
            </a:r>
            <a:r>
              <a:rPr lang="en-GB" sz="1600" dirty="0" err="1" smtClean="0">
                <a:solidFill>
                  <a:schemeClr val="bg2">
                    <a:lumMod val="25000"/>
                  </a:schemeClr>
                </a:solidFill>
                <a:latin typeface="+mj-lt"/>
              </a:rPr>
              <a:t>Mobiltel</a:t>
            </a:r>
            <a:r>
              <a:rPr lang="en-GB" sz="1600" dirty="0" smtClean="0">
                <a:solidFill>
                  <a:schemeClr val="bg2">
                    <a:lumMod val="25000"/>
                  </a:schemeClr>
                </a:solidFill>
                <a:latin typeface="+mj-lt"/>
              </a:rPr>
              <a:t>, Telenor)</a:t>
            </a:r>
          </a:p>
          <a:p>
            <a:r>
              <a:rPr lang="en-GB" sz="1600" dirty="0" smtClean="0">
                <a:solidFill>
                  <a:schemeClr val="bg2">
                    <a:lumMod val="25000"/>
                  </a:schemeClr>
                </a:solidFill>
                <a:latin typeface="+mj-lt"/>
              </a:rPr>
              <a:t>NURTS is undergoing separation of its loss making satellite transmission unit, which has a positive effect on the Y2014 net profit performance (one off gains recorded as a result of separation of this non-continuing business unit). </a:t>
            </a:r>
          </a:p>
          <a:p>
            <a:r>
              <a:rPr lang="en-GB" sz="1600" dirty="0" smtClean="0">
                <a:solidFill>
                  <a:schemeClr val="bg2">
                    <a:lumMod val="25000"/>
                  </a:schemeClr>
                </a:solidFill>
                <a:latin typeface="+mj-lt"/>
              </a:rPr>
              <a:t>100% of NURTS mother companies are committed to be acquired by LIC33; </a:t>
            </a:r>
          </a:p>
          <a:p>
            <a:r>
              <a:rPr lang="en-GB" sz="1600" b="1" dirty="0" smtClean="0">
                <a:solidFill>
                  <a:schemeClr val="bg2">
                    <a:lumMod val="25000"/>
                  </a:schemeClr>
                </a:solidFill>
                <a:latin typeface="+mj-lt"/>
              </a:rPr>
              <a:t>In September 2014, </a:t>
            </a:r>
            <a:r>
              <a:rPr lang="en-GB" sz="1600" b="1" dirty="0" err="1" smtClean="0">
                <a:solidFill>
                  <a:schemeClr val="bg2">
                    <a:lumMod val="25000"/>
                  </a:schemeClr>
                </a:solidFill>
                <a:latin typeface="+mj-lt"/>
              </a:rPr>
              <a:t>Vivacom</a:t>
            </a:r>
            <a:r>
              <a:rPr lang="en-GB" sz="1600" b="1" dirty="0" smtClean="0">
                <a:solidFill>
                  <a:schemeClr val="bg2">
                    <a:lumMod val="25000"/>
                  </a:schemeClr>
                </a:solidFill>
                <a:latin typeface="+mj-lt"/>
              </a:rPr>
              <a:t> entered into a transaction to acquire 100% of NURTS from its existing shareholders. Settlements have been completed, however the deal has not completed with antimonopoly authorisation and other local regulatory authorisations pending;</a:t>
            </a:r>
          </a:p>
          <a:p>
            <a:r>
              <a:rPr lang="en-GB" sz="1600" b="1" dirty="0" smtClean="0">
                <a:solidFill>
                  <a:schemeClr val="bg2">
                    <a:lumMod val="25000"/>
                  </a:schemeClr>
                </a:solidFill>
                <a:latin typeface="+mj-lt"/>
              </a:rPr>
              <a:t>LIC33 will assist where it can in finalizing the transaction </a:t>
            </a:r>
            <a:r>
              <a:rPr lang="en-GB" sz="1600" b="1" dirty="0">
                <a:solidFill>
                  <a:schemeClr val="bg2">
                    <a:lumMod val="25000"/>
                  </a:schemeClr>
                </a:solidFill>
                <a:latin typeface="+mj-lt"/>
              </a:rPr>
              <a:t>w</a:t>
            </a:r>
            <a:r>
              <a:rPr lang="en-GB" sz="1600" b="1" dirty="0" smtClean="0">
                <a:solidFill>
                  <a:schemeClr val="bg2">
                    <a:lumMod val="25000"/>
                  </a:schemeClr>
                </a:solidFill>
                <a:latin typeface="+mj-lt"/>
              </a:rPr>
              <a:t>ith </a:t>
            </a:r>
            <a:r>
              <a:rPr lang="en-GB" sz="1600" b="1" dirty="0" err="1" smtClean="0">
                <a:solidFill>
                  <a:schemeClr val="bg2">
                    <a:lumMod val="25000"/>
                  </a:schemeClr>
                </a:solidFill>
                <a:latin typeface="+mj-lt"/>
              </a:rPr>
              <a:t>Vivacom</a:t>
            </a:r>
            <a:r>
              <a:rPr lang="en-GB" sz="1600" b="1" dirty="0" smtClean="0">
                <a:solidFill>
                  <a:schemeClr val="bg2">
                    <a:lumMod val="25000"/>
                  </a:schemeClr>
                </a:solidFill>
                <a:latin typeface="+mj-lt"/>
              </a:rPr>
              <a:t>. </a:t>
            </a:r>
          </a:p>
        </p:txBody>
      </p:sp>
      <p:pic>
        <p:nvPicPr>
          <p:cNvPr id="18" name="Image 17"/>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53483" y="569944"/>
            <a:ext cx="2256692" cy="768496"/>
          </a:xfrm>
          <a:prstGeom prst="rect">
            <a:avLst/>
          </a:prstGeom>
        </p:spPr>
      </p:pic>
      <p:sp>
        <p:nvSpPr>
          <p:cNvPr id="2" name="Espace réservé du numéro de diapositive 1"/>
          <p:cNvSpPr>
            <a:spLocks noGrp="1"/>
          </p:cNvSpPr>
          <p:nvPr>
            <p:ph type="sldNum" sz="quarter" idx="12"/>
          </p:nvPr>
        </p:nvSpPr>
        <p:spPr/>
        <p:txBody>
          <a:bodyPr/>
          <a:lstStyle/>
          <a:p>
            <a:fld id="{937B080C-FE5C-41A2-A9A6-80DA7D169A72}" type="slidenum">
              <a:rPr lang="fr-FR" smtClean="0"/>
              <a:pPr/>
              <a:t>7</a:t>
            </a:fld>
            <a:endParaRPr lang="fr-FR"/>
          </a:p>
        </p:txBody>
      </p:sp>
    </p:spTree>
    <p:extLst>
      <p:ext uri="{BB962C8B-B14F-4D97-AF65-F5344CB8AC3E}">
        <p14:creationId xmlns:p14="http://schemas.microsoft.com/office/powerpoint/2010/main" xmlns="" val="9259180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5169" y="0"/>
            <a:ext cx="12245138" cy="1336431"/>
          </a:xfrm>
          <a:prstGeom prst="rect">
            <a:avLst/>
          </a:prstGeom>
        </p:spPr>
      </p:pic>
      <p:sp>
        <p:nvSpPr>
          <p:cNvPr id="7" name="Espace réservé du pied de page 6"/>
          <p:cNvSpPr>
            <a:spLocks noGrp="1"/>
          </p:cNvSpPr>
          <p:nvPr>
            <p:ph type="ftr" sz="quarter" idx="11"/>
          </p:nvPr>
        </p:nvSpPr>
        <p:spPr>
          <a:xfrm>
            <a:off x="222738" y="6105516"/>
            <a:ext cx="11840307" cy="557345"/>
          </a:xfrm>
        </p:spPr>
        <p:txBody>
          <a:bodyPr/>
          <a:lstStyle/>
          <a:p>
            <a:pPr algn="l"/>
            <a:r>
              <a:rPr lang="fr-FR" dirty="0"/>
              <a:t> </a:t>
            </a:r>
          </a:p>
          <a:p>
            <a:pPr algn="l"/>
            <a:r>
              <a:rPr lang="fr-FR" dirty="0"/>
              <a:t> </a:t>
            </a:r>
          </a:p>
          <a:p>
            <a:pPr algn="l"/>
            <a:r>
              <a:rPr lang="fr-FR" dirty="0"/>
              <a:t> </a:t>
            </a:r>
          </a:p>
          <a:p>
            <a:pPr algn="l"/>
            <a:r>
              <a:rPr lang="en-US" dirty="0" smtClean="0"/>
              <a:t>Press </a:t>
            </a:r>
            <a:r>
              <a:rPr lang="en-US" dirty="0"/>
              <a:t>contact: M. Pascal Irastorza </a:t>
            </a:r>
            <a:r>
              <a:rPr lang="en-US" dirty="0" smtClean="0"/>
              <a:t>	</a:t>
            </a:r>
            <a:r>
              <a:rPr lang="fr-FR" dirty="0" smtClean="0"/>
              <a:t>Tel</a:t>
            </a:r>
            <a:r>
              <a:rPr lang="fr-FR" dirty="0"/>
              <a:t>: +359 8 76 17 74 44 </a:t>
            </a:r>
            <a:r>
              <a:rPr lang="fr-FR" dirty="0" smtClean="0"/>
              <a:t>	E-mail</a:t>
            </a:r>
            <a:r>
              <a:rPr lang="fr-FR" dirty="0"/>
              <a:t>: </a:t>
            </a:r>
            <a:r>
              <a:rPr lang="fr-FR" u="sng" dirty="0">
                <a:hlinkClick r:id="rId3"/>
              </a:rPr>
              <a:t>press.contact@lic33.com</a:t>
            </a:r>
            <a:endParaRPr lang="fr-FR" dirty="0"/>
          </a:p>
          <a:p>
            <a:endParaRPr lang="fr-FR" dirty="0"/>
          </a:p>
        </p:txBody>
      </p:sp>
      <p:sp>
        <p:nvSpPr>
          <p:cNvPr id="8" name="Content Placeholder 2"/>
          <p:cNvSpPr>
            <a:spLocks noGrp="1"/>
          </p:cNvSpPr>
          <p:nvPr>
            <p:ph idx="4294967295"/>
          </p:nvPr>
        </p:nvSpPr>
        <p:spPr>
          <a:xfrm>
            <a:off x="388938" y="1688123"/>
            <a:ext cx="11422958" cy="4783015"/>
          </a:xfrm>
        </p:spPr>
        <p:txBody>
          <a:bodyPr lIns="91409" tIns="45705" rIns="91409" bIns="45705">
            <a:noAutofit/>
          </a:bodyPr>
          <a:lstStyle/>
          <a:p>
            <a:pPr marL="0" indent="0">
              <a:buNone/>
            </a:pPr>
            <a:r>
              <a:rPr lang="en-GB" sz="1600" b="1" dirty="0" err="1">
                <a:solidFill>
                  <a:schemeClr val="bg2">
                    <a:lumMod val="25000"/>
                  </a:schemeClr>
                </a:solidFill>
              </a:rPr>
              <a:t>Dunarit</a:t>
            </a:r>
            <a:r>
              <a:rPr lang="en-GB" sz="1600" dirty="0">
                <a:solidFill>
                  <a:schemeClr val="bg2">
                    <a:lumMod val="25000"/>
                  </a:schemeClr>
                </a:solidFill>
              </a:rPr>
              <a:t> is a </a:t>
            </a:r>
            <a:r>
              <a:rPr lang="en-GB" sz="1600" dirty="0" smtClean="0">
                <a:solidFill>
                  <a:schemeClr val="bg2">
                    <a:lumMod val="25000"/>
                  </a:schemeClr>
                </a:solidFill>
              </a:rPr>
              <a:t>manufacturing </a:t>
            </a:r>
            <a:r>
              <a:rPr lang="en-GB" sz="1600" dirty="0">
                <a:solidFill>
                  <a:schemeClr val="bg2">
                    <a:lumMod val="25000"/>
                  </a:schemeClr>
                </a:solidFill>
              </a:rPr>
              <a:t>facility for military munitions and explosives, with over 100 </a:t>
            </a:r>
            <a:r>
              <a:rPr lang="en-GB" sz="1600" dirty="0" smtClean="0">
                <a:solidFill>
                  <a:schemeClr val="bg2">
                    <a:lumMod val="25000"/>
                  </a:schemeClr>
                </a:solidFill>
              </a:rPr>
              <a:t>years </a:t>
            </a:r>
            <a:r>
              <a:rPr lang="en-GB" sz="1600" dirty="0">
                <a:solidFill>
                  <a:schemeClr val="bg2">
                    <a:lumMod val="25000"/>
                  </a:schemeClr>
                </a:solidFill>
              </a:rPr>
              <a:t>history. </a:t>
            </a:r>
          </a:p>
          <a:p>
            <a:r>
              <a:rPr lang="en-GB" sz="1600" dirty="0">
                <a:solidFill>
                  <a:schemeClr val="bg2">
                    <a:lumMod val="25000"/>
                  </a:schemeClr>
                </a:solidFill>
              </a:rPr>
              <a:t>Currently </a:t>
            </a:r>
            <a:r>
              <a:rPr lang="en-GB" sz="1600" dirty="0" err="1">
                <a:solidFill>
                  <a:schemeClr val="bg2">
                    <a:lumMod val="25000"/>
                  </a:schemeClr>
                </a:solidFill>
              </a:rPr>
              <a:t>Dunarit</a:t>
            </a:r>
            <a:r>
              <a:rPr lang="en-GB" sz="1600" dirty="0">
                <a:solidFill>
                  <a:schemeClr val="bg2">
                    <a:lumMod val="25000"/>
                  </a:schemeClr>
                </a:solidFill>
              </a:rPr>
              <a:t> manufactures artillery and aerial ammunitions, antitank and antipersonnel mines, detonating cords and a range of machinery for civil use. The company and its products are ISO 9001 certified and hold the necessary NATO standard certificates. . </a:t>
            </a:r>
          </a:p>
          <a:p>
            <a:r>
              <a:rPr lang="en-GB" sz="1600" dirty="0">
                <a:solidFill>
                  <a:schemeClr val="bg2">
                    <a:lumMod val="25000"/>
                  </a:schemeClr>
                </a:solidFill>
              </a:rPr>
              <a:t>The company employs over </a:t>
            </a:r>
            <a:r>
              <a:rPr lang="en-GB" sz="1600" dirty="0" smtClean="0">
                <a:solidFill>
                  <a:schemeClr val="bg2">
                    <a:lumMod val="25000"/>
                  </a:schemeClr>
                </a:solidFill>
              </a:rPr>
              <a:t>700 </a:t>
            </a:r>
            <a:r>
              <a:rPr lang="en-GB" sz="1600" dirty="0">
                <a:solidFill>
                  <a:schemeClr val="bg2">
                    <a:lumMod val="25000"/>
                  </a:schemeClr>
                </a:solidFill>
              </a:rPr>
              <a:t>people at its factory in the town of Ruse, </a:t>
            </a:r>
            <a:r>
              <a:rPr lang="en-GB" sz="1600" dirty="0" smtClean="0">
                <a:solidFill>
                  <a:schemeClr val="bg2">
                    <a:lumMod val="25000"/>
                  </a:schemeClr>
                </a:solidFill>
              </a:rPr>
              <a:t>Bulgaria. </a:t>
            </a:r>
            <a:endParaRPr lang="en-GB" sz="1600" dirty="0">
              <a:solidFill>
                <a:schemeClr val="bg2">
                  <a:lumMod val="25000"/>
                </a:schemeClr>
              </a:solidFill>
            </a:endParaRPr>
          </a:p>
          <a:p>
            <a:r>
              <a:rPr lang="en-GB" sz="1600" dirty="0">
                <a:solidFill>
                  <a:schemeClr val="bg2">
                    <a:lumMod val="25000"/>
                  </a:schemeClr>
                </a:solidFill>
              </a:rPr>
              <a:t>Key </a:t>
            </a:r>
            <a:r>
              <a:rPr lang="en-GB" sz="1600" dirty="0" smtClean="0">
                <a:solidFill>
                  <a:schemeClr val="bg2">
                    <a:lumMod val="25000"/>
                  </a:schemeClr>
                </a:solidFill>
              </a:rPr>
              <a:t>clients </a:t>
            </a:r>
            <a:r>
              <a:rPr lang="en-GB" sz="1600" dirty="0">
                <a:solidFill>
                  <a:schemeClr val="bg2">
                    <a:lumMod val="25000"/>
                  </a:schemeClr>
                </a:solidFill>
              </a:rPr>
              <a:t>include the Ministry of Defence of Bulgaria and a range of Bulgarian and US military and other corporations. </a:t>
            </a:r>
          </a:p>
          <a:p>
            <a:pPr marL="0" indent="0">
              <a:buNone/>
            </a:pPr>
            <a:endParaRPr lang="en-GB" sz="1600" b="1" dirty="0">
              <a:solidFill>
                <a:srgbClr val="FF0000"/>
              </a:solidFill>
            </a:endParaRPr>
          </a:p>
          <a:p>
            <a:pPr marL="0" indent="0">
              <a:buNone/>
            </a:pPr>
            <a:r>
              <a:rPr lang="en-GB" sz="1600" b="1" dirty="0" err="1" smtClean="0">
                <a:solidFill>
                  <a:schemeClr val="bg2">
                    <a:lumMod val="25000"/>
                  </a:schemeClr>
                </a:solidFill>
              </a:rPr>
              <a:t>Avionams</a:t>
            </a:r>
            <a:r>
              <a:rPr lang="en-GB" sz="1600" dirty="0" smtClean="0">
                <a:solidFill>
                  <a:schemeClr val="bg2">
                    <a:lumMod val="25000"/>
                  </a:schemeClr>
                </a:solidFill>
              </a:rPr>
              <a:t> is </a:t>
            </a:r>
            <a:r>
              <a:rPr lang="en-GB" sz="1600" dirty="0">
                <a:solidFill>
                  <a:schemeClr val="bg2">
                    <a:lumMod val="25000"/>
                  </a:schemeClr>
                </a:solidFill>
              </a:rPr>
              <a:t>a military jet and helicopter repair and maintenance provider</a:t>
            </a:r>
            <a:r>
              <a:rPr lang="en-GB" sz="1600" dirty="0" smtClean="0">
                <a:solidFill>
                  <a:schemeClr val="bg2">
                    <a:lumMod val="25000"/>
                  </a:schemeClr>
                </a:solidFill>
              </a:rPr>
              <a:t>, certified to fit NATO standards and specialising in maintenance of ex-Soviet aircraft owned and operated by NATO member countries</a:t>
            </a:r>
          </a:p>
          <a:p>
            <a:r>
              <a:rPr lang="en-GB" sz="1600" dirty="0">
                <a:solidFill>
                  <a:schemeClr val="bg2">
                    <a:lumMod val="25000"/>
                  </a:schemeClr>
                </a:solidFill>
              </a:rPr>
              <a:t>The company has been certified by NATO standards. </a:t>
            </a:r>
          </a:p>
          <a:p>
            <a:r>
              <a:rPr lang="en-GB" sz="1600" dirty="0" err="1" smtClean="0">
                <a:solidFill>
                  <a:schemeClr val="bg2">
                    <a:lumMod val="25000"/>
                  </a:schemeClr>
                </a:solidFill>
              </a:rPr>
              <a:t>Avionams</a:t>
            </a:r>
            <a:r>
              <a:rPr lang="en-GB" sz="1600" dirty="0" smtClean="0">
                <a:solidFill>
                  <a:schemeClr val="bg2">
                    <a:lumMod val="25000"/>
                  </a:schemeClr>
                </a:solidFill>
              </a:rPr>
              <a:t> has three core facilities, all located near the town of Plovdiv in Bulgaria: </a:t>
            </a:r>
          </a:p>
          <a:p>
            <a:pPr lvl="1"/>
            <a:r>
              <a:rPr lang="en-GB" sz="1600" dirty="0" smtClean="0">
                <a:solidFill>
                  <a:schemeClr val="bg2">
                    <a:lumMod val="25000"/>
                  </a:schemeClr>
                </a:solidFill>
              </a:rPr>
              <a:t>Aircraft overhaul facility, located at Graf </a:t>
            </a:r>
            <a:r>
              <a:rPr lang="en-GB" sz="1600" dirty="0" err="1" smtClean="0">
                <a:solidFill>
                  <a:schemeClr val="bg2">
                    <a:lumMod val="25000"/>
                  </a:schemeClr>
                </a:solidFill>
              </a:rPr>
              <a:t>Ignatievo</a:t>
            </a:r>
            <a:r>
              <a:rPr lang="en-GB" sz="1600" dirty="0" smtClean="0">
                <a:solidFill>
                  <a:schemeClr val="bg2">
                    <a:lumMod val="25000"/>
                  </a:schemeClr>
                </a:solidFill>
              </a:rPr>
              <a:t> military airbase, with direct access to 3000 m long runways;</a:t>
            </a:r>
          </a:p>
          <a:p>
            <a:pPr lvl="1"/>
            <a:r>
              <a:rPr lang="en-GB" sz="1600" dirty="0" smtClean="0">
                <a:solidFill>
                  <a:schemeClr val="bg2">
                    <a:lumMod val="25000"/>
                  </a:schemeClr>
                </a:solidFill>
              </a:rPr>
              <a:t>Aircraft engine and gearbox overhaul facility in Plovdiv;</a:t>
            </a:r>
          </a:p>
          <a:p>
            <a:pPr lvl="1"/>
            <a:r>
              <a:rPr lang="en-GB" sz="1600" dirty="0" smtClean="0">
                <a:solidFill>
                  <a:schemeClr val="bg2">
                    <a:lumMod val="25000"/>
                  </a:schemeClr>
                </a:solidFill>
              </a:rPr>
              <a:t>Bench testing facility at </a:t>
            </a:r>
            <a:r>
              <a:rPr lang="en-GB" sz="1600" dirty="0" err="1" smtClean="0">
                <a:solidFill>
                  <a:schemeClr val="bg2">
                    <a:lumMod val="25000"/>
                  </a:schemeClr>
                </a:solidFill>
              </a:rPr>
              <a:t>Krumovo</a:t>
            </a:r>
            <a:r>
              <a:rPr lang="en-GB" sz="1600" dirty="0" smtClean="0">
                <a:solidFill>
                  <a:schemeClr val="bg2">
                    <a:lumMod val="25000"/>
                  </a:schemeClr>
                </a:solidFill>
              </a:rPr>
              <a:t> civil airport</a:t>
            </a:r>
          </a:p>
          <a:p>
            <a:r>
              <a:rPr lang="en-GB" sz="1600" b="1" dirty="0" smtClean="0">
                <a:solidFill>
                  <a:schemeClr val="bg2">
                    <a:lumMod val="25000"/>
                  </a:schemeClr>
                </a:solidFill>
              </a:rPr>
              <a:t>91% mother company in both </a:t>
            </a:r>
            <a:r>
              <a:rPr lang="en-GB" sz="1600" b="1" dirty="0" err="1" smtClean="0">
                <a:solidFill>
                  <a:schemeClr val="bg2">
                    <a:lumMod val="25000"/>
                  </a:schemeClr>
                </a:solidFill>
              </a:rPr>
              <a:t>Dunarit</a:t>
            </a:r>
            <a:r>
              <a:rPr lang="en-GB" sz="1600" b="1" dirty="0" smtClean="0">
                <a:solidFill>
                  <a:schemeClr val="bg2">
                    <a:lumMod val="25000"/>
                  </a:schemeClr>
                </a:solidFill>
              </a:rPr>
              <a:t> and </a:t>
            </a:r>
            <a:r>
              <a:rPr lang="en-GB" sz="1600" b="1" dirty="0" err="1" smtClean="0">
                <a:solidFill>
                  <a:schemeClr val="bg2">
                    <a:lumMod val="25000"/>
                  </a:schemeClr>
                </a:solidFill>
              </a:rPr>
              <a:t>Avionams</a:t>
            </a:r>
            <a:r>
              <a:rPr lang="en-GB" sz="1600" b="1" dirty="0" smtClean="0">
                <a:solidFill>
                  <a:schemeClr val="bg2">
                    <a:lumMod val="25000"/>
                  </a:schemeClr>
                </a:solidFill>
              </a:rPr>
              <a:t> is acquired by LIC33,subject to pending regulatory approvals; the remaining 9% in each business is owned by Corporate Commercial Bank. </a:t>
            </a:r>
          </a:p>
          <a:p>
            <a:endParaRPr lang="en-GB" sz="1600" dirty="0">
              <a:solidFill>
                <a:schemeClr val="bg2">
                  <a:lumMod val="25000"/>
                </a:schemeClr>
              </a:solidFill>
            </a:endParaRPr>
          </a:p>
        </p:txBody>
      </p:sp>
      <p:sp>
        <p:nvSpPr>
          <p:cNvPr id="2" name="Espace réservé du numéro de diapositive 1"/>
          <p:cNvSpPr>
            <a:spLocks noGrp="1"/>
          </p:cNvSpPr>
          <p:nvPr>
            <p:ph type="sldNum" sz="quarter" idx="12"/>
          </p:nvPr>
        </p:nvSpPr>
        <p:spPr/>
        <p:txBody>
          <a:bodyPr/>
          <a:lstStyle/>
          <a:p>
            <a:fld id="{937B080C-FE5C-41A2-A9A6-80DA7D169A72}" type="slidenum">
              <a:rPr lang="fr-FR" smtClean="0"/>
              <a:pPr/>
              <a:t>8</a:t>
            </a:fld>
            <a:endParaRPr lang="fr-FR"/>
          </a:p>
        </p:txBody>
      </p:sp>
      <p:pic>
        <p:nvPicPr>
          <p:cNvPr id="5" name="Image 4"/>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11015" y="594255"/>
            <a:ext cx="1575493" cy="681057"/>
          </a:xfrm>
          <a:prstGeom prst="rect">
            <a:avLst/>
          </a:prstGeom>
        </p:spPr>
      </p:pic>
      <p:pic>
        <p:nvPicPr>
          <p:cNvPr id="11" name="Image 10"/>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1865795" y="732452"/>
            <a:ext cx="2554634" cy="542860"/>
          </a:xfrm>
          <a:prstGeom prst="rect">
            <a:avLst/>
          </a:prstGeom>
        </p:spPr>
      </p:pic>
    </p:spTree>
    <p:extLst>
      <p:ext uri="{BB962C8B-B14F-4D97-AF65-F5344CB8AC3E}">
        <p14:creationId xmlns:p14="http://schemas.microsoft.com/office/powerpoint/2010/main" xmlns="" val="26745107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 1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5169" y="0"/>
            <a:ext cx="12245138" cy="1336431"/>
          </a:xfrm>
          <a:prstGeom prst="rect">
            <a:avLst/>
          </a:prstGeom>
        </p:spPr>
      </p:pic>
      <p:sp>
        <p:nvSpPr>
          <p:cNvPr id="6" name="Rectangle 5"/>
          <p:cNvSpPr/>
          <p:nvPr/>
        </p:nvSpPr>
        <p:spPr>
          <a:xfrm>
            <a:off x="451820" y="1942785"/>
            <a:ext cx="11360076" cy="4278094"/>
          </a:xfrm>
          <a:prstGeom prst="rect">
            <a:avLst/>
          </a:prstGeom>
        </p:spPr>
        <p:txBody>
          <a:bodyPr wrap="square">
            <a:spAutoFit/>
          </a:bodyPr>
          <a:lstStyle/>
          <a:p>
            <a:r>
              <a:rPr lang="en-GB" sz="1600" b="1" dirty="0">
                <a:solidFill>
                  <a:schemeClr val="bg2">
                    <a:lumMod val="25000"/>
                  </a:schemeClr>
                </a:solidFill>
                <a:latin typeface="+mj-lt"/>
              </a:rPr>
              <a:t>Garb Audience Research </a:t>
            </a:r>
            <a:r>
              <a:rPr lang="en-GB" sz="1600" dirty="0">
                <a:solidFill>
                  <a:schemeClr val="bg2">
                    <a:lumMod val="25000"/>
                  </a:schemeClr>
                </a:solidFill>
                <a:latin typeface="+mj-lt"/>
              </a:rPr>
              <a:t>is the leading provider of TV audience research services and data in Bulgaria. </a:t>
            </a:r>
            <a:endParaRPr lang="en-GB" sz="1600" dirty="0" smtClean="0">
              <a:solidFill>
                <a:schemeClr val="bg2">
                  <a:lumMod val="25000"/>
                </a:schemeClr>
              </a:solidFill>
              <a:latin typeface="+mj-lt"/>
            </a:endParaRPr>
          </a:p>
          <a:p>
            <a:endParaRPr lang="en-GB" sz="1600" dirty="0">
              <a:solidFill>
                <a:schemeClr val="bg2">
                  <a:lumMod val="25000"/>
                </a:schemeClr>
              </a:solidFill>
              <a:latin typeface="+mj-lt"/>
            </a:endParaRPr>
          </a:p>
          <a:p>
            <a:pPr marL="285750" indent="-285750">
              <a:buFont typeface="Arial" panose="020B0604020202020204" pitchFamily="34" charset="0"/>
              <a:buChar char="•"/>
            </a:pPr>
            <a:r>
              <a:rPr lang="en-GB" sz="1600" dirty="0">
                <a:solidFill>
                  <a:schemeClr val="bg2">
                    <a:lumMod val="25000"/>
                  </a:schemeClr>
                </a:solidFill>
                <a:latin typeface="+mj-lt"/>
              </a:rPr>
              <a:t>Garb performs audience research and measurement using a nation wide representative </a:t>
            </a:r>
            <a:r>
              <a:rPr lang="en-GB" sz="1600" dirty="0" err="1">
                <a:solidFill>
                  <a:schemeClr val="bg2">
                    <a:lumMod val="25000"/>
                  </a:schemeClr>
                </a:solidFill>
                <a:latin typeface="+mj-lt"/>
              </a:rPr>
              <a:t>peoplemetric</a:t>
            </a:r>
            <a:r>
              <a:rPr lang="en-GB" sz="1600" dirty="0">
                <a:solidFill>
                  <a:schemeClr val="bg2">
                    <a:lumMod val="25000"/>
                  </a:schemeClr>
                </a:solidFill>
                <a:latin typeface="+mj-lt"/>
              </a:rPr>
              <a:t> TV panel, compliant with ESOMAR international market requirements and operated following the guidelines of European Broadcasting Union. </a:t>
            </a:r>
          </a:p>
          <a:p>
            <a:pPr marL="285750" indent="-285750">
              <a:buFont typeface="Arial" panose="020B0604020202020204" pitchFamily="34" charset="0"/>
              <a:buChar char="•"/>
            </a:pPr>
            <a:r>
              <a:rPr lang="en-GB" sz="1600" dirty="0">
                <a:solidFill>
                  <a:schemeClr val="bg2">
                    <a:lumMod val="25000"/>
                  </a:schemeClr>
                </a:solidFill>
                <a:latin typeface="+mj-lt"/>
              </a:rPr>
              <a:t>Garb provides fully a representative view on TV preferences of Bulgarian population through half-annual waves of audience research campaigns among registered citizens of Bulgaria, who hold at least one TV set and install the Garb TV panels. The company also provides radio metrics services. </a:t>
            </a:r>
          </a:p>
          <a:p>
            <a:pPr marL="285750" indent="-285750">
              <a:buFont typeface="Arial" panose="020B0604020202020204" pitchFamily="34" charset="0"/>
              <a:buChar char="•"/>
            </a:pPr>
            <a:r>
              <a:rPr lang="en-GB" sz="1600" dirty="0">
                <a:solidFill>
                  <a:schemeClr val="bg2">
                    <a:lumMod val="25000"/>
                  </a:schemeClr>
                </a:solidFill>
                <a:latin typeface="+mj-lt"/>
              </a:rPr>
              <a:t>The company analyses audience response to broadcasting and advertisement of 35 TV channels and 18 radio stations in Bulgaria. </a:t>
            </a:r>
            <a:endParaRPr lang="en-GB" sz="1600" dirty="0" smtClean="0">
              <a:solidFill>
                <a:schemeClr val="bg2">
                  <a:lumMod val="25000"/>
                </a:schemeClr>
              </a:solidFill>
              <a:latin typeface="+mj-lt"/>
            </a:endParaRPr>
          </a:p>
          <a:p>
            <a:pPr marL="285750" indent="-285750">
              <a:buFont typeface="Arial" panose="020B0604020202020204" pitchFamily="34" charset="0"/>
              <a:buChar char="•"/>
            </a:pPr>
            <a:endParaRPr lang="en-GB" sz="1600" dirty="0">
              <a:solidFill>
                <a:schemeClr val="bg2">
                  <a:lumMod val="25000"/>
                </a:schemeClr>
              </a:solidFill>
              <a:latin typeface="+mj-lt"/>
            </a:endParaRPr>
          </a:p>
          <a:p>
            <a:endParaRPr lang="en-GB" sz="1600" dirty="0" smtClean="0">
              <a:solidFill>
                <a:schemeClr val="bg2">
                  <a:lumMod val="25000"/>
                </a:schemeClr>
              </a:solidFill>
              <a:latin typeface="+mj-lt"/>
            </a:endParaRPr>
          </a:p>
          <a:p>
            <a:endParaRPr lang="en-GB" sz="1600" dirty="0">
              <a:solidFill>
                <a:schemeClr val="bg2">
                  <a:lumMod val="25000"/>
                </a:schemeClr>
              </a:solidFill>
              <a:latin typeface="+mj-lt"/>
            </a:endParaRPr>
          </a:p>
          <a:p>
            <a:r>
              <a:rPr lang="en-GB" sz="1600" b="1" dirty="0">
                <a:solidFill>
                  <a:schemeClr val="bg2">
                    <a:lumMod val="25000"/>
                  </a:schemeClr>
                </a:solidFill>
                <a:latin typeface="+mj-lt"/>
              </a:rPr>
              <a:t>First Digital </a:t>
            </a:r>
            <a:r>
              <a:rPr lang="en-GB" sz="1600" dirty="0">
                <a:solidFill>
                  <a:schemeClr val="bg2">
                    <a:lumMod val="25000"/>
                  </a:schemeClr>
                </a:solidFill>
                <a:latin typeface="+mj-lt"/>
              </a:rPr>
              <a:t>is the digital terrestrial television </a:t>
            </a:r>
            <a:r>
              <a:rPr lang="en-GB" sz="1600" dirty="0" smtClean="0">
                <a:solidFill>
                  <a:schemeClr val="bg2">
                    <a:lumMod val="25000"/>
                  </a:schemeClr>
                </a:solidFill>
                <a:latin typeface="+mj-lt"/>
              </a:rPr>
              <a:t>(DTT) multiplex </a:t>
            </a:r>
            <a:r>
              <a:rPr lang="en-GB" sz="1600" dirty="0">
                <a:solidFill>
                  <a:schemeClr val="bg2">
                    <a:lumMod val="25000"/>
                  </a:schemeClr>
                </a:solidFill>
                <a:latin typeface="+mj-lt"/>
              </a:rPr>
              <a:t>operator for Bulgarian National Television and a number of other TV channels</a:t>
            </a:r>
            <a:r>
              <a:rPr lang="en-GB" sz="1600" dirty="0" smtClean="0">
                <a:solidFill>
                  <a:schemeClr val="bg2">
                    <a:lumMod val="25000"/>
                  </a:schemeClr>
                </a:solidFill>
                <a:latin typeface="+mj-lt"/>
              </a:rPr>
              <a:t>.</a:t>
            </a:r>
          </a:p>
          <a:p>
            <a:endParaRPr lang="en-GB" sz="1600" dirty="0" smtClean="0">
              <a:solidFill>
                <a:schemeClr val="bg2">
                  <a:lumMod val="25000"/>
                </a:schemeClr>
              </a:solidFill>
              <a:latin typeface="+mj-lt"/>
            </a:endParaRPr>
          </a:p>
          <a:p>
            <a:pPr marL="285750" indent="-285750">
              <a:buFont typeface="Arial" panose="020B0604020202020204" pitchFamily="34" charset="0"/>
              <a:buChar char="•"/>
            </a:pPr>
            <a:r>
              <a:rPr lang="en-GB" sz="1600" dirty="0" smtClean="0">
                <a:solidFill>
                  <a:schemeClr val="bg2">
                    <a:lumMod val="25000"/>
                  </a:schemeClr>
                </a:solidFill>
                <a:latin typeface="+mj-lt"/>
              </a:rPr>
              <a:t>DTT </a:t>
            </a:r>
            <a:r>
              <a:rPr lang="en-GB" sz="1600" dirty="0">
                <a:solidFill>
                  <a:schemeClr val="bg2">
                    <a:lumMod val="25000"/>
                  </a:schemeClr>
                </a:solidFill>
                <a:latin typeface="+mj-lt"/>
              </a:rPr>
              <a:t>technology provides a better quality, higher capacity and lower </a:t>
            </a:r>
            <a:r>
              <a:rPr lang="en-GB" sz="1600" dirty="0" smtClean="0">
                <a:solidFill>
                  <a:schemeClr val="bg2">
                    <a:lumMod val="25000"/>
                  </a:schemeClr>
                </a:solidFill>
                <a:latin typeface="+mj-lt"/>
              </a:rPr>
              <a:t>cost broadcast of a TV signal when compared </a:t>
            </a:r>
            <a:r>
              <a:rPr lang="en-GB" sz="1600" dirty="0">
                <a:solidFill>
                  <a:schemeClr val="bg2">
                    <a:lumMod val="25000"/>
                  </a:schemeClr>
                </a:solidFill>
                <a:latin typeface="+mj-lt"/>
              </a:rPr>
              <a:t>to </a:t>
            </a:r>
            <a:r>
              <a:rPr lang="en-GB" sz="1600" dirty="0" err="1" smtClean="0">
                <a:solidFill>
                  <a:schemeClr val="bg2">
                    <a:lumMod val="25000"/>
                  </a:schemeClr>
                </a:solidFill>
                <a:latin typeface="+mj-lt"/>
              </a:rPr>
              <a:t>analog</a:t>
            </a:r>
            <a:r>
              <a:rPr lang="en-GB" sz="1600" dirty="0" smtClean="0">
                <a:solidFill>
                  <a:schemeClr val="bg2">
                    <a:lumMod val="25000"/>
                  </a:schemeClr>
                </a:solidFill>
                <a:latin typeface="+mj-lt"/>
              </a:rPr>
              <a:t> television </a:t>
            </a:r>
            <a:endParaRPr lang="en-GB" sz="1600" dirty="0">
              <a:solidFill>
                <a:schemeClr val="bg2">
                  <a:lumMod val="25000"/>
                </a:schemeClr>
              </a:solidFill>
              <a:latin typeface="+mj-lt"/>
            </a:endParaRPr>
          </a:p>
          <a:p>
            <a:pPr marL="285750" indent="-285750">
              <a:buFont typeface="Arial" panose="020B0604020202020204" pitchFamily="34" charset="0"/>
              <a:buChar char="•"/>
            </a:pPr>
            <a:r>
              <a:rPr lang="en-GB" sz="1600" dirty="0" smtClean="0">
                <a:solidFill>
                  <a:schemeClr val="bg2">
                    <a:lumMod val="25000"/>
                  </a:schemeClr>
                </a:solidFill>
                <a:latin typeface="+mj-lt"/>
              </a:rPr>
              <a:t>Since </a:t>
            </a:r>
            <a:r>
              <a:rPr lang="en-GB" sz="1600" dirty="0">
                <a:solidFill>
                  <a:schemeClr val="bg2">
                    <a:lumMod val="25000"/>
                  </a:schemeClr>
                </a:solidFill>
                <a:latin typeface="+mj-lt"/>
              </a:rPr>
              <a:t>2013, the company </a:t>
            </a:r>
            <a:r>
              <a:rPr lang="en-GB" sz="1600" dirty="0" smtClean="0">
                <a:solidFill>
                  <a:schemeClr val="bg2">
                    <a:lumMod val="25000"/>
                  </a:schemeClr>
                </a:solidFill>
                <a:latin typeface="+mj-lt"/>
              </a:rPr>
              <a:t>has been operating a </a:t>
            </a:r>
            <a:r>
              <a:rPr lang="en-GB" sz="1600" dirty="0">
                <a:solidFill>
                  <a:schemeClr val="bg2">
                    <a:lumMod val="25000"/>
                  </a:schemeClr>
                </a:solidFill>
                <a:latin typeface="+mj-lt"/>
              </a:rPr>
              <a:t>DVB-T </a:t>
            </a:r>
            <a:r>
              <a:rPr lang="en-GB" sz="1600" dirty="0" smtClean="0">
                <a:solidFill>
                  <a:schemeClr val="bg2">
                    <a:lumMod val="25000"/>
                  </a:schemeClr>
                </a:solidFill>
                <a:latin typeface="+mj-lt"/>
              </a:rPr>
              <a:t>network</a:t>
            </a:r>
          </a:p>
          <a:p>
            <a:pPr marL="285750" indent="-285750">
              <a:buFont typeface="Arial" panose="020B0604020202020204" pitchFamily="34" charset="0"/>
              <a:buChar char="•"/>
            </a:pPr>
            <a:r>
              <a:rPr lang="en-GB" sz="1600" dirty="0" smtClean="0">
                <a:solidFill>
                  <a:schemeClr val="bg2">
                    <a:lumMod val="25000"/>
                  </a:schemeClr>
                </a:solidFill>
                <a:latin typeface="+mj-lt"/>
              </a:rPr>
              <a:t>The </a:t>
            </a:r>
            <a:r>
              <a:rPr lang="en-GB" sz="1600" dirty="0">
                <a:solidFill>
                  <a:schemeClr val="bg2">
                    <a:lumMod val="25000"/>
                  </a:schemeClr>
                </a:solidFill>
                <a:latin typeface="+mj-lt"/>
              </a:rPr>
              <a:t>network covers almost the entire territory of Bulgaria and provides DTT services to 7.1 million Bulgarians</a:t>
            </a:r>
          </a:p>
        </p:txBody>
      </p:sp>
      <p:sp>
        <p:nvSpPr>
          <p:cNvPr id="8" name="Espace réservé du pied de page 6"/>
          <p:cNvSpPr>
            <a:spLocks noGrp="1"/>
          </p:cNvSpPr>
          <p:nvPr>
            <p:ph type="ftr" sz="quarter" idx="11"/>
          </p:nvPr>
        </p:nvSpPr>
        <p:spPr>
          <a:xfrm>
            <a:off x="222738" y="6105516"/>
            <a:ext cx="11840307" cy="557345"/>
          </a:xfrm>
        </p:spPr>
        <p:txBody>
          <a:bodyPr/>
          <a:lstStyle/>
          <a:p>
            <a:pPr algn="l"/>
            <a:r>
              <a:rPr lang="fr-FR" dirty="0"/>
              <a:t> </a:t>
            </a:r>
          </a:p>
          <a:p>
            <a:pPr algn="l"/>
            <a:r>
              <a:rPr lang="fr-FR" dirty="0"/>
              <a:t> </a:t>
            </a:r>
          </a:p>
          <a:p>
            <a:pPr algn="l"/>
            <a:r>
              <a:rPr lang="fr-FR" dirty="0"/>
              <a:t> </a:t>
            </a:r>
          </a:p>
          <a:p>
            <a:pPr algn="l"/>
            <a:r>
              <a:rPr lang="en-US" dirty="0" smtClean="0"/>
              <a:t>Press </a:t>
            </a:r>
            <a:r>
              <a:rPr lang="en-US" dirty="0"/>
              <a:t>contact: M. Pascal Irastorza </a:t>
            </a:r>
            <a:r>
              <a:rPr lang="en-US" dirty="0" smtClean="0"/>
              <a:t>	</a:t>
            </a:r>
            <a:r>
              <a:rPr lang="fr-FR" dirty="0" smtClean="0"/>
              <a:t>Tel</a:t>
            </a:r>
            <a:r>
              <a:rPr lang="fr-FR" dirty="0"/>
              <a:t>: +359 8 76 17 74 44 </a:t>
            </a:r>
            <a:r>
              <a:rPr lang="fr-FR" dirty="0" smtClean="0"/>
              <a:t>	E-mail</a:t>
            </a:r>
            <a:r>
              <a:rPr lang="fr-FR" dirty="0"/>
              <a:t>: </a:t>
            </a:r>
            <a:r>
              <a:rPr lang="fr-FR" u="sng" dirty="0">
                <a:hlinkClick r:id="rId3"/>
              </a:rPr>
              <a:t>press.contact@lic33.com</a:t>
            </a:r>
            <a:endParaRPr lang="fr-FR" dirty="0"/>
          </a:p>
          <a:p>
            <a:endParaRPr lang="fr-FR" dirty="0"/>
          </a:p>
        </p:txBody>
      </p:sp>
      <p:sp>
        <p:nvSpPr>
          <p:cNvPr id="9" name="Espace réservé du numéro de diapositive 8"/>
          <p:cNvSpPr>
            <a:spLocks noGrp="1"/>
          </p:cNvSpPr>
          <p:nvPr>
            <p:ph type="sldNum" sz="quarter" idx="12"/>
          </p:nvPr>
        </p:nvSpPr>
        <p:spPr/>
        <p:txBody>
          <a:bodyPr/>
          <a:lstStyle/>
          <a:p>
            <a:fld id="{937B080C-FE5C-41A2-A9A6-80DA7D169A72}" type="slidenum">
              <a:rPr lang="fr-FR" smtClean="0"/>
              <a:pPr/>
              <a:t>9</a:t>
            </a:fld>
            <a:endParaRPr lang="fr-FR"/>
          </a:p>
        </p:txBody>
      </p:sp>
      <p:pic>
        <p:nvPicPr>
          <p:cNvPr id="10" name="Picture 2"/>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08771" y="671583"/>
            <a:ext cx="667332" cy="636998"/>
          </a:xfrm>
          <a:prstGeom prst="rect">
            <a:avLst/>
          </a:prstGeom>
        </p:spPr>
      </p:pic>
      <p:pic>
        <p:nvPicPr>
          <p:cNvPr id="11" name="Picture 1"/>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1524758" y="614087"/>
            <a:ext cx="2106844" cy="709304"/>
          </a:xfrm>
          <a:prstGeom prst="rect">
            <a:avLst/>
          </a:prstGeom>
        </p:spPr>
      </p:pic>
    </p:spTree>
    <p:extLst>
      <p:ext uri="{BB962C8B-B14F-4D97-AF65-F5344CB8AC3E}">
        <p14:creationId xmlns:p14="http://schemas.microsoft.com/office/powerpoint/2010/main" xmlns="" val="232765883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1916</TotalTime>
  <Words>2022</Words>
  <Application>Microsoft Office PowerPoint</Application>
  <PresentationFormat>По избор</PresentationFormat>
  <Paragraphs>333</Paragraphs>
  <Slides>26</Slides>
  <Notes>2</Notes>
  <HiddenSlides>0</HiddenSlides>
  <MMClips>0</MMClips>
  <ScaleCrop>false</ScaleCrop>
  <HeadingPairs>
    <vt:vector size="4" baseType="variant">
      <vt:variant>
        <vt:lpstr>Тема</vt:lpstr>
      </vt:variant>
      <vt:variant>
        <vt:i4>1</vt:i4>
      </vt:variant>
      <vt:variant>
        <vt:lpstr>Заглавия на слайдовете</vt:lpstr>
      </vt:variant>
      <vt:variant>
        <vt:i4>26</vt:i4>
      </vt:variant>
    </vt:vector>
  </HeadingPairs>
  <TitlesOfParts>
    <vt:vector size="27" baseType="lpstr">
      <vt:lpstr>Thème Office</vt:lpstr>
      <vt:lpstr>PRESS CONFERENCE  Sofia, Tuesday 24th March 2015   EUROPEAN UNION INVESTOR TO ASSUME 900 MLN EUR OF DEBTS IN BULGARIA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PRESS CONFERENCE  Sofia, Tuesday 24th March 2015   A EUROPEAN UNION INVESTOR COMES  TO REFINANCE EUR 900m IN BULGARIA</dc:title>
  <dc:creator>stuffe</dc:creator>
  <cp:lastModifiedBy>Tatyana Puncheva</cp:lastModifiedBy>
  <cp:revision>126</cp:revision>
  <dcterms:created xsi:type="dcterms:W3CDTF">2015-03-20T10:07:42Z</dcterms:created>
  <dcterms:modified xsi:type="dcterms:W3CDTF">2016-01-03T18:57:41Z</dcterms:modified>
</cp:coreProperties>
</file>